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2" r:id="rId2"/>
    <p:sldMasterId id="2147483665" r:id="rId3"/>
    <p:sldMasterId id="2147483667" r:id="rId4"/>
  </p:sldMasterIdLst>
  <p:notesMasterIdLst>
    <p:notesMasterId r:id="rId27"/>
  </p:notesMasterIdLst>
  <p:sldIdLst>
    <p:sldId id="29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664" r:id="rId26"/>
  </p:sldIdLst>
  <p:sldSz cx="12192000" cy="6858000"/>
  <p:notesSz cx="6858000" cy="9144000"/>
  <p:embeddedFontLst>
    <p:embeddedFont>
      <p:font typeface="Avenir" panose="02000503020000020003" pitchFamily="2" charset="0"/>
      <p:regular r:id="rId28"/>
      <p:italic r:id="rId29"/>
    </p:embeddedFont>
    <p:embeddedFont>
      <p:font typeface="Calibri" panose="020F0502020204030204" pitchFamily="34" charset="0"/>
      <p:regular r:id="rId30"/>
      <p:bold r:id="rId31"/>
      <p:italic r:id="rId32"/>
      <p:boldItalic r:id="rId33"/>
    </p:embeddedFont>
    <p:embeddedFont>
      <p:font typeface="Candara" panose="020E0502030303020204" pitchFamily="34" charset="0"/>
      <p:regular r:id="rId34"/>
      <p:bold r:id="rId35"/>
      <p:italic r:id="rId36"/>
      <p:boldItalic r:id="rId37"/>
    </p:embeddedFont>
    <p:embeddedFont>
      <p:font typeface="Helvetica Neue" panose="02000503000000020004" pitchFamily="2" charset="0"/>
      <p:regular r:id="rId38"/>
      <p:bold r:id="rId39"/>
      <p:italic r:id="rId40"/>
      <p:boldItalic r:id="rId41"/>
    </p:embeddedFont>
    <p:embeddedFont>
      <p:font typeface="Libre Franklin Medium" panose="020F0502020204030204" pitchFamily="34" charset="0"/>
      <p:regular r:id="rId42"/>
      <p:bold r:id="rId43"/>
      <p:italic r:id="rId44"/>
      <p:boldItalic r:id="rId45"/>
    </p:embeddedFont>
    <p:embeddedFont>
      <p:font typeface="Tahoma" panose="020B0604030504040204" pitchFamily="34" charset="0"/>
      <p:regular r:id="rId46"/>
      <p:bold r:id="rId47"/>
    </p:embeddedFont>
    <p:embeddedFont>
      <p:font typeface="Verdana" panose="020B060403050404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08">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iqPrym6v2y+Sf8JQPmLOdNcn4iR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244679-A0C7-4E0B-8E83-CD8B624B79D0}">
  <a:tblStyle styleId="{2C244679-A0C7-4E0B-8E83-CD8B624B79D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6"/>
  </p:normalViewPr>
  <p:slideViewPr>
    <p:cSldViewPr snapToGrid="0">
      <p:cViewPr varScale="1">
        <p:scale>
          <a:sx n="106" d="100"/>
          <a:sy n="106" d="100"/>
        </p:scale>
        <p:origin x="792" y="168"/>
      </p:cViewPr>
      <p:guideLst>
        <p:guide orient="horz" pos="22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khaight\Desktop\New%20Work\Indianapolis%20Reentry%20Projects\JMH%20Cat%201%20-%20AIC%2005015\Secondary%20Data\Mainstreet%20data%2009032021\Super%20Utilizer%20Analysi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Primary Substance</a:t>
            </a:r>
          </a:p>
        </c:rich>
      </c:tx>
      <c:layout>
        <c:manualLayout>
          <c:xMode val="edge"/>
          <c:yMode val="edge"/>
          <c:x val="0.31590236246474679"/>
          <c:y val="4.379665248735673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Clients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DD-4C0F-B1E3-58D924157E2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DD-4C0F-B1E3-58D924157E2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ADD-4C0F-B1E3-58D924157E2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DD-4C0F-B1E3-58D924157E2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ADD-4C0F-B1E3-58D924157E2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ADD-4C0F-B1E3-58D924157E21}"/>
              </c:ext>
            </c:extLst>
          </c:dPt>
          <c:dLbls>
            <c:dLbl>
              <c:idx val="0"/>
              <c:layout>
                <c:manualLayout>
                  <c:x val="-0.17321385929606309"/>
                  <c:y val="9.3157333439089079E-2"/>
                </c:manualLayout>
              </c:layout>
              <c:tx>
                <c:rich>
                  <a:bodyPr/>
                  <a:lstStyle/>
                  <a:p>
                    <a:fld id="{2CECE8D5-A947-8A4F-AA27-C1844604BB75}" type="CATEGORYNAME">
                      <a:rPr lang="en-US" sz="1400" b="1">
                        <a:solidFill>
                          <a:schemeClr val="tx1"/>
                        </a:solidFill>
                      </a:rPr>
                      <a:pPr/>
                      <a:t>[CATEGORY NAME]</a:t>
                    </a:fld>
                    <a:r>
                      <a:rPr lang="en-US" baseline="0" dirty="0"/>
                      <a:t>
</a:t>
                    </a:r>
                    <a:fld id="{A538A875-365F-4247-B9B8-D90C0A7017A5}" type="PERCENTAGE">
                      <a:rPr lang="en-US" sz="1400" b="1" baseline="0">
                        <a:solidFill>
                          <a:schemeClr val="tx1"/>
                        </a:solidFill>
                      </a:rPr>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DD-4C0F-B1E3-58D924157E21}"/>
                </c:ext>
              </c:extLst>
            </c:dLbl>
            <c:dLbl>
              <c:idx val="1"/>
              <c:layout>
                <c:manualLayout>
                  <c:x val="-2.8182154704911616E-2"/>
                  <c:y val="-2.4535393385326051E-2"/>
                </c:manualLayout>
              </c:layout>
              <c:tx>
                <c:rich>
                  <a:bodyPr/>
                  <a:lstStyle/>
                  <a:p>
                    <a:fld id="{E8E327A8-DA9D-C949-B3E4-A6E7818B0DA1}" type="CATEGORYNAME">
                      <a:rPr lang="en-US" sz="1300" b="1">
                        <a:solidFill>
                          <a:schemeClr val="tx1"/>
                        </a:solidFill>
                      </a:rPr>
                      <a:pPr/>
                      <a:t>[CATEGORY NAME]</a:t>
                    </a:fld>
                    <a:r>
                      <a:rPr lang="en-US" sz="1300" baseline="0" dirty="0"/>
                      <a:t>
</a:t>
                    </a:r>
                    <a:fld id="{F4C3AA32-A55A-B54F-ADE8-AA68EFDA2763}" type="PERCENTAGE">
                      <a:rPr lang="en-US" sz="1300" b="1" baseline="0">
                        <a:solidFill>
                          <a:schemeClr val="tx1"/>
                        </a:solidFill>
                      </a:rPr>
                      <a:pPr/>
                      <a:t>[PERCENTAGE]</a:t>
                    </a:fld>
                    <a:endParaRPr lang="en-US" sz="1300" baseline="0" dirty="0"/>
                  </a:p>
                </c:rich>
              </c:tx>
              <c:showLegendKey val="0"/>
              <c:showVal val="0"/>
              <c:showCatName val="1"/>
              <c:showSerName val="0"/>
              <c:showPercent val="1"/>
              <c:showBubbleSize val="0"/>
              <c:extLst>
                <c:ext xmlns:c15="http://schemas.microsoft.com/office/drawing/2012/chart" uri="{CE6537A1-D6FC-4f65-9D91-7224C49458BB}">
                  <c15:layout>
                    <c:manualLayout>
                      <c:w val="0.27846600023258022"/>
                      <c:h val="0.14165479788879443"/>
                    </c:manualLayout>
                  </c15:layout>
                  <c15:dlblFieldTable/>
                  <c15:showDataLabelsRange val="0"/>
                </c:ext>
                <c:ext xmlns:c16="http://schemas.microsoft.com/office/drawing/2014/chart" uri="{C3380CC4-5D6E-409C-BE32-E72D297353CC}">
                  <c16:uniqueId val="{00000003-AADD-4C0F-B1E3-58D924157E21}"/>
                </c:ext>
              </c:extLst>
            </c:dLbl>
            <c:dLbl>
              <c:idx val="2"/>
              <c:layout>
                <c:manualLayout>
                  <c:x val="-0.11628159251766322"/>
                  <c:y val="-0.14700048969485457"/>
                </c:manualLayout>
              </c:layout>
              <c:tx>
                <c:rich>
                  <a:bodyPr/>
                  <a:lstStyle/>
                  <a:p>
                    <a:fld id="{9866BEC9-3FFD-F149-9459-1792393030FF}" type="CATEGORYNAME">
                      <a:rPr lang="en-US" sz="1100" b="1">
                        <a:solidFill>
                          <a:schemeClr val="tx1"/>
                        </a:solidFill>
                      </a:rPr>
                      <a:pPr/>
                      <a:t>[CATEGORY NAME]</a:t>
                    </a:fld>
                    <a:r>
                      <a:rPr lang="en-US" sz="1100" baseline="0" dirty="0"/>
                      <a:t>
</a:t>
                    </a:r>
                    <a:fld id="{EF0A58A6-C543-6B40-B7BE-152DD7B37E09}" type="PERCENTAGE">
                      <a:rPr lang="en-US" sz="1100" b="1" baseline="0">
                        <a:solidFill>
                          <a:schemeClr val="tx1"/>
                        </a:solidFill>
                      </a:rPr>
                      <a:pPr/>
                      <a:t>[PERCENTAGE]</a:t>
                    </a:fld>
                    <a:endParaRPr lang="en-US" sz="1100"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ADD-4C0F-B1E3-58D924157E21}"/>
                </c:ext>
              </c:extLst>
            </c:dLbl>
            <c:dLbl>
              <c:idx val="3"/>
              <c:layout>
                <c:manualLayout>
                  <c:x val="0.11499405677620722"/>
                  <c:y val="-2.0073233835661652E-16"/>
                </c:manualLayout>
              </c:layout>
              <c:tx>
                <c:rich>
                  <a:bodyPr/>
                  <a:lstStyle/>
                  <a:p>
                    <a:fld id="{7297D5DC-840C-0F46-B969-D941CF97D8B9}" type="CATEGORYNAME">
                      <a:rPr lang="en-US" sz="1200" b="1">
                        <a:solidFill>
                          <a:schemeClr val="tx1"/>
                        </a:solidFill>
                      </a:rPr>
                      <a:pPr/>
                      <a:t>[CATEGORY NAME]</a:t>
                    </a:fld>
                    <a:r>
                      <a:rPr lang="en-US" sz="1200" baseline="0" dirty="0"/>
                      <a:t>
</a:t>
                    </a:r>
                    <a:fld id="{D176D20B-CF65-684B-B0D8-BFBFEC27CCC9}" type="PERCENTAGE">
                      <a:rPr lang="en-US" sz="1200" b="1" baseline="0">
                        <a:solidFill>
                          <a:schemeClr val="tx1"/>
                        </a:solidFill>
                      </a:rPr>
                      <a:pPr/>
                      <a:t>[PERCENTAGE]</a:t>
                    </a:fld>
                    <a:endParaRPr lang="en-US" sz="1200" baseline="0" dirty="0"/>
                  </a:p>
                </c:rich>
              </c:tx>
              <c:showLegendKey val="0"/>
              <c:showVal val="0"/>
              <c:showCatName val="1"/>
              <c:showSerName val="0"/>
              <c:showPercent val="1"/>
              <c:showBubbleSize val="0"/>
              <c:extLst>
                <c:ext xmlns:c15="http://schemas.microsoft.com/office/drawing/2012/chart" uri="{CE6537A1-D6FC-4f65-9D91-7224C49458BB}">
                  <c15:layout>
                    <c:manualLayout>
                      <c:w val="0.25648184231948179"/>
                      <c:h val="0.1396018298034496"/>
                    </c:manualLayout>
                  </c15:layout>
                  <c15:dlblFieldTable/>
                  <c15:showDataLabelsRange val="0"/>
                </c:ext>
                <c:ext xmlns:c16="http://schemas.microsoft.com/office/drawing/2014/chart" uri="{C3380CC4-5D6E-409C-BE32-E72D297353CC}">
                  <c16:uniqueId val="{00000007-AADD-4C0F-B1E3-58D924157E21}"/>
                </c:ext>
              </c:extLst>
            </c:dLbl>
            <c:dLbl>
              <c:idx val="4"/>
              <c:layout>
                <c:manualLayout>
                  <c:x val="0.15243166180349102"/>
                  <c:y val="-0.17100200361063742"/>
                </c:manualLayout>
              </c:layout>
              <c:tx>
                <c:rich>
                  <a:bodyPr/>
                  <a:lstStyle/>
                  <a:p>
                    <a:fld id="{717D3375-052C-B14A-8CD4-262936002EF6}" type="CATEGORYNAME">
                      <a:rPr lang="en-US" sz="1400" b="1">
                        <a:solidFill>
                          <a:schemeClr val="tx1"/>
                        </a:solidFill>
                      </a:rPr>
                      <a:pPr/>
                      <a:t>[CATEGORY NAME]</a:t>
                    </a:fld>
                    <a:r>
                      <a:rPr lang="en-US" baseline="0" dirty="0"/>
                      <a:t>
</a:t>
                    </a:r>
                    <a:fld id="{ECAD5010-C81B-BC4A-9FA0-F40BB34E4974}" type="PERCENTAGE">
                      <a:rPr lang="en-US" sz="1400" b="1" baseline="0">
                        <a:solidFill>
                          <a:schemeClr val="tx1"/>
                        </a:solidFill>
                      </a:rPr>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ADD-4C0F-B1E3-58D924157E21}"/>
                </c:ext>
              </c:extLst>
            </c:dLbl>
            <c:dLbl>
              <c:idx val="5"/>
              <c:layout>
                <c:manualLayout>
                  <c:x val="0.16557501910797492"/>
                  <c:y val="0.16468144832426077"/>
                </c:manualLayout>
              </c:layout>
              <c:tx>
                <c:rich>
                  <a:bodyPr/>
                  <a:lstStyle/>
                  <a:p>
                    <a:fld id="{33789906-76AE-1041-B1B7-E4E2CA9198B4}" type="CATEGORYNAME">
                      <a:rPr lang="en-US" sz="1400" b="1">
                        <a:solidFill>
                          <a:schemeClr val="tx1"/>
                        </a:solidFill>
                      </a:rPr>
                      <a:pPr/>
                      <a:t>[CATEGORY NAME]</a:t>
                    </a:fld>
                    <a:r>
                      <a:rPr lang="en-US" baseline="0" dirty="0"/>
                      <a:t>
</a:t>
                    </a:r>
                    <a:fld id="{98A119D9-F15D-DB46-B453-5D1C21A52537}" type="PERCENTAGE">
                      <a:rPr lang="en-US" sz="1400" b="1" baseline="0">
                        <a:solidFill>
                          <a:schemeClr val="tx1"/>
                        </a:solidFill>
                      </a:rPr>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ADD-4C0F-B1E3-58D924157E2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Alcohol</c:v>
                </c:pt>
                <c:pt idx="1">
                  <c:v>Benzodiazepines</c:v>
                </c:pt>
                <c:pt idx="2">
                  <c:v>Canniboids</c:v>
                </c:pt>
                <c:pt idx="3">
                  <c:v>Hallucinogens</c:v>
                </c:pt>
                <c:pt idx="4">
                  <c:v>Opioids</c:v>
                </c:pt>
                <c:pt idx="5">
                  <c:v>Stimulants</c:v>
                </c:pt>
              </c:strCache>
            </c:strRef>
          </c:cat>
          <c:val>
            <c:numRef>
              <c:f>Sheet1!$B$2:$B$7</c:f>
              <c:numCache>
                <c:formatCode>General</c:formatCode>
                <c:ptCount val="6"/>
                <c:pt idx="0">
                  <c:v>193</c:v>
                </c:pt>
                <c:pt idx="1">
                  <c:v>4</c:v>
                </c:pt>
                <c:pt idx="2">
                  <c:v>55</c:v>
                </c:pt>
                <c:pt idx="3">
                  <c:v>5</c:v>
                </c:pt>
                <c:pt idx="4">
                  <c:v>151</c:v>
                </c:pt>
                <c:pt idx="5">
                  <c:v>121</c:v>
                </c:pt>
              </c:numCache>
            </c:numRef>
          </c:val>
          <c:extLst>
            <c:ext xmlns:c16="http://schemas.microsoft.com/office/drawing/2014/chart" uri="{C3380CC4-5D6E-409C-BE32-E72D297353CC}">
              <c16:uniqueId val="{0000000C-AADD-4C0F-B1E3-58D924157E2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Secondary Substance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Clients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E6-45D0-A433-1C03E9BB7A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E6-45D0-A433-1C03E9BB7A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E6-45D0-A433-1C03E9BB7A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E6-45D0-A433-1C03E9BB7AA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E6-45D0-A433-1C03E9BB7AA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E6-45D0-A433-1C03E9BB7AA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E6-45D0-A433-1C03E9BB7AA2}"/>
              </c:ext>
            </c:extLst>
          </c:dPt>
          <c:dLbls>
            <c:dLbl>
              <c:idx val="0"/>
              <c:tx>
                <c:rich>
                  <a:bodyPr/>
                  <a:lstStyle/>
                  <a:p>
                    <a:fld id="{3F864E66-20D3-DE48-88E9-96AD5B63E298}" type="CATEGORYNAME">
                      <a:rPr lang="en-US" sz="1400" b="1">
                        <a:solidFill>
                          <a:schemeClr val="tx1"/>
                        </a:solidFill>
                      </a:rPr>
                      <a:pPr/>
                      <a:t>[CATEGORY NAME]</a:t>
                    </a:fld>
                    <a:r>
                      <a:rPr lang="en-US" sz="1400" b="1" baseline="0" dirty="0">
                        <a:solidFill>
                          <a:schemeClr val="tx1"/>
                        </a:solidFill>
                      </a:rPr>
                      <a:t>
</a:t>
                    </a:r>
                    <a:fld id="{F1177A0A-DCF0-F044-A516-438339729A46}"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BE6-45D0-A433-1C03E9BB7AA2}"/>
                </c:ext>
              </c:extLst>
            </c:dLbl>
            <c:dLbl>
              <c:idx val="1"/>
              <c:tx>
                <c:rich>
                  <a:bodyPr/>
                  <a:lstStyle/>
                  <a:p>
                    <a:fld id="{70DC9ECB-C8FB-8541-BEC6-B3C5742C5A0D}" type="CATEGORYNAME">
                      <a:rPr lang="en-US" sz="1400" b="1">
                        <a:solidFill>
                          <a:schemeClr val="tx1"/>
                        </a:solidFill>
                      </a:rPr>
                      <a:pPr/>
                      <a:t>[CATEGORY NAME]</a:t>
                    </a:fld>
                    <a:r>
                      <a:rPr lang="en-US" sz="1400" b="1" baseline="0" dirty="0">
                        <a:solidFill>
                          <a:schemeClr val="tx1"/>
                        </a:solidFill>
                      </a:rPr>
                      <a:t>
</a:t>
                    </a:r>
                    <a:fld id="{6F9BB17C-AA4E-0841-BD23-59E8A82902B4}"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BE6-45D0-A433-1C03E9BB7AA2}"/>
                </c:ext>
              </c:extLst>
            </c:dLbl>
            <c:dLbl>
              <c:idx val="2"/>
              <c:tx>
                <c:rich>
                  <a:bodyPr/>
                  <a:lstStyle/>
                  <a:p>
                    <a:fld id="{7005BDAA-D7FC-E549-BCE6-3CAB7B9FDBC0}" type="CATEGORYNAME">
                      <a:rPr lang="en-US" sz="1400" b="1">
                        <a:solidFill>
                          <a:schemeClr val="tx1"/>
                        </a:solidFill>
                      </a:rPr>
                      <a:pPr/>
                      <a:t>[CATEGORY NAME]</a:t>
                    </a:fld>
                    <a:r>
                      <a:rPr lang="en-US" sz="1400" b="1" baseline="0" dirty="0">
                        <a:solidFill>
                          <a:schemeClr val="tx1"/>
                        </a:solidFill>
                      </a:rPr>
                      <a:t>
</a:t>
                    </a:r>
                    <a:fld id="{958DF345-2D2F-E048-984E-FB8415A4B4E6}"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BE6-45D0-A433-1C03E9BB7AA2}"/>
                </c:ext>
              </c:extLst>
            </c:dLbl>
            <c:dLbl>
              <c:idx val="3"/>
              <c:layout>
                <c:manualLayout>
                  <c:x val="-1.0749243081756095E-2"/>
                  <c:y val="3.8751448098257271E-2"/>
                </c:manualLayout>
              </c:layout>
              <c:tx>
                <c:rich>
                  <a:bodyPr/>
                  <a:lstStyle/>
                  <a:p>
                    <a:fld id="{9B94BDC7-2460-6A42-ABD2-12A6CBFAFD4B}" type="CATEGORYNAME">
                      <a:rPr lang="en-US" sz="1400" b="1">
                        <a:solidFill>
                          <a:schemeClr val="tx1"/>
                        </a:solidFill>
                      </a:rPr>
                      <a:pPr/>
                      <a:t>[CATEGORY NAME]</a:t>
                    </a:fld>
                    <a:r>
                      <a:rPr lang="en-US" sz="1400" b="1" baseline="0" dirty="0">
                        <a:solidFill>
                          <a:schemeClr val="tx1"/>
                        </a:solidFill>
                      </a:rPr>
                      <a:t>
</a:t>
                    </a:r>
                    <a:fld id="{1F11D406-62ED-674E-B060-D3BD35282EC9}"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BE6-45D0-A433-1C03E9BB7AA2}"/>
                </c:ext>
              </c:extLst>
            </c:dLbl>
            <c:dLbl>
              <c:idx val="4"/>
              <c:layout>
                <c:manualLayout>
                  <c:x val="2.9079121848405134E-2"/>
                  <c:y val="-0.17105534319573568"/>
                </c:manualLayout>
              </c:layout>
              <c:tx>
                <c:rich>
                  <a:bodyPr/>
                  <a:lstStyle/>
                  <a:p>
                    <a:fld id="{EC340E6B-C090-8D4E-B740-396639A26DB8}" type="CATEGORYNAME">
                      <a:rPr lang="en-US" sz="1400" b="1">
                        <a:solidFill>
                          <a:schemeClr val="tx1"/>
                        </a:solidFill>
                      </a:rPr>
                      <a:pPr/>
                      <a:t>[CATEGORY NAME]</a:t>
                    </a:fld>
                    <a:r>
                      <a:rPr lang="en-US" sz="1400" b="1" baseline="0" dirty="0">
                        <a:solidFill>
                          <a:schemeClr val="tx1"/>
                        </a:solidFill>
                      </a:rPr>
                      <a:t>
</a:t>
                    </a:r>
                    <a:fld id="{2A57DC4F-AD61-AC43-AE27-58D5FA375D5A}"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BE6-45D0-A433-1C03E9BB7AA2}"/>
                </c:ext>
              </c:extLst>
            </c:dLbl>
            <c:dLbl>
              <c:idx val="5"/>
              <c:layout>
                <c:manualLayout>
                  <c:x val="0.19837505215317303"/>
                  <c:y val="8.6599827047732766E-2"/>
                </c:manualLayout>
              </c:layout>
              <c:tx>
                <c:rich>
                  <a:bodyPr/>
                  <a:lstStyle/>
                  <a:p>
                    <a:fld id="{F34BD7C5-3EBC-0D4F-BDF7-28FBBE5175EB}" type="CATEGORYNAME">
                      <a:rPr lang="en-US" sz="1400" b="1">
                        <a:solidFill>
                          <a:schemeClr val="tx1"/>
                        </a:solidFill>
                      </a:rPr>
                      <a:pPr/>
                      <a:t>[CATEGORY NAME]</a:t>
                    </a:fld>
                    <a:r>
                      <a:rPr lang="en-US" sz="1400" b="1" baseline="0" dirty="0">
                        <a:solidFill>
                          <a:schemeClr val="tx1"/>
                        </a:solidFill>
                      </a:rPr>
                      <a:t>
</a:t>
                    </a:r>
                    <a:fld id="{5F2A8D98-045D-A644-A69F-CBB53127823A}"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BE6-45D0-A433-1C03E9BB7AA2}"/>
                </c:ext>
              </c:extLst>
            </c:dLbl>
            <c:dLbl>
              <c:idx val="6"/>
              <c:layout>
                <c:manualLayout>
                  <c:x val="-0.13928143525532188"/>
                  <c:y val="3.942673557075668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7BE6D55C-E853-124E-970C-C5E9456477BC}" type="CATEGORYNAME">
                      <a:rPr lang="en-US" sz="1300" b="1">
                        <a:solidFill>
                          <a:schemeClr val="tx1"/>
                        </a:solidFill>
                      </a:rPr>
                      <a:pPr>
                        <a:defRPr/>
                      </a:pPr>
                      <a:t>[CATEGORY NAME]</a:t>
                    </a:fld>
                    <a:r>
                      <a:rPr lang="en-US" sz="1300" baseline="0" dirty="0"/>
                      <a:t>
</a:t>
                    </a:r>
                    <a:fld id="{8665DF53-0AD4-4249-B561-6C003E37806A}" type="PERCENTAGE">
                      <a:rPr lang="en-US" sz="1300" b="1" baseline="0">
                        <a:solidFill>
                          <a:schemeClr val="tx1"/>
                        </a:solidFill>
                      </a:rPr>
                      <a:pPr>
                        <a:defRPr/>
                      </a:pPr>
                      <a:t>[PERCENTAGE]</a:t>
                    </a:fld>
                    <a:endParaRPr lang="en-US" sz="1300"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1980890928657434"/>
                      <c:h val="9.5975177394085315E-2"/>
                    </c:manualLayout>
                  </c15:layout>
                  <c15:dlblFieldTable/>
                  <c15:showDataLabelsRange val="0"/>
                </c:ext>
                <c:ext xmlns:c16="http://schemas.microsoft.com/office/drawing/2014/chart" uri="{C3380CC4-5D6E-409C-BE32-E72D297353CC}">
                  <c16:uniqueId val="{0000000D-EBE6-45D0-A433-1C03E9BB7A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Alcohol</c:v>
                </c:pt>
                <c:pt idx="1">
                  <c:v>Cannabinoids</c:v>
                </c:pt>
                <c:pt idx="2">
                  <c:v>Inhalants</c:v>
                </c:pt>
                <c:pt idx="3">
                  <c:v>Hallucinogens</c:v>
                </c:pt>
                <c:pt idx="4">
                  <c:v>Opioids</c:v>
                </c:pt>
                <c:pt idx="5">
                  <c:v>Stimulants</c:v>
                </c:pt>
                <c:pt idx="6">
                  <c:v>Benzodiazepines</c:v>
                </c:pt>
              </c:strCache>
            </c:strRef>
          </c:cat>
          <c:val>
            <c:numRef>
              <c:f>Sheet1!$B$2:$B$8</c:f>
              <c:numCache>
                <c:formatCode>General</c:formatCode>
                <c:ptCount val="7"/>
                <c:pt idx="0">
                  <c:v>41</c:v>
                </c:pt>
                <c:pt idx="1">
                  <c:v>80</c:v>
                </c:pt>
                <c:pt idx="2">
                  <c:v>1</c:v>
                </c:pt>
                <c:pt idx="3">
                  <c:v>1</c:v>
                </c:pt>
                <c:pt idx="4">
                  <c:v>69</c:v>
                </c:pt>
                <c:pt idx="5">
                  <c:v>107</c:v>
                </c:pt>
                <c:pt idx="6">
                  <c:v>6</c:v>
                </c:pt>
              </c:numCache>
            </c:numRef>
          </c:val>
          <c:extLst>
            <c:ext xmlns:c16="http://schemas.microsoft.com/office/drawing/2014/chart" uri="{C3380CC4-5D6E-409C-BE32-E72D297353CC}">
              <c16:uniqueId val="{0000000E-EBE6-45D0-A433-1C03E9BB7AA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Clients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58-434A-92D1-5B4A03B14E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F58-434A-92D1-5B4A03B14E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58-434A-92D1-5B4A03B14E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58-434A-92D1-5B4A03B14ED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F58-434A-92D1-5B4A03B14ED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F58-434A-92D1-5B4A03B14ED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F58-434A-92D1-5B4A03B14ED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F58-434A-92D1-5B4A03B14ED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F58-434A-92D1-5B4A03B14EDD}"/>
              </c:ext>
            </c:extLst>
          </c:dPt>
          <c:dLbls>
            <c:dLbl>
              <c:idx val="0"/>
              <c:tx>
                <c:rich>
                  <a:bodyPr/>
                  <a:lstStyle/>
                  <a:p>
                    <a:fld id="{3453C8CB-5B64-184B-A408-B66F2A20FBBB}" type="CATEGORYNAME">
                      <a:rPr lang="en-US" sz="1400" b="1">
                        <a:solidFill>
                          <a:schemeClr val="bg1"/>
                        </a:solidFill>
                      </a:rPr>
                      <a:pPr/>
                      <a:t>[CATEGORY NAME]</a:t>
                    </a:fld>
                    <a:r>
                      <a:rPr lang="en-US" sz="1400" b="1" baseline="0" dirty="0">
                        <a:solidFill>
                          <a:schemeClr val="bg1"/>
                        </a:solidFill>
                      </a:rPr>
                      <a:t>
</a:t>
                    </a:r>
                    <a:fld id="{5F3B626F-9387-144A-B1DD-331C829CAF8A}" type="PERCENTAGE">
                      <a:rPr lang="en-US" sz="1400" b="1" baseline="0">
                        <a:solidFill>
                          <a:schemeClr val="bg1"/>
                        </a:solidFill>
                      </a:rPr>
                      <a:pPr/>
                      <a:t>[PERCENTAGE]</a:t>
                    </a:fld>
                    <a:endParaRPr lang="en-US" sz="1400" b="1"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F58-434A-92D1-5B4A03B14EDD}"/>
                </c:ext>
              </c:extLst>
            </c:dLbl>
            <c:dLbl>
              <c:idx val="1"/>
              <c:layout>
                <c:manualLayout>
                  <c:x val="-0.11992991995476288"/>
                  <c:y val="-7.7833433899700558E-2"/>
                </c:manualLayout>
              </c:layout>
              <c:tx>
                <c:rich>
                  <a:bodyPr/>
                  <a:lstStyle/>
                  <a:p>
                    <a:fld id="{EEB5F155-A05B-CD4C-AFFB-242CCB7D229C}" type="CATEGORYNAME">
                      <a:rPr lang="en-US" sz="1400" b="1">
                        <a:solidFill>
                          <a:schemeClr val="tx1"/>
                        </a:solidFill>
                      </a:rPr>
                      <a:pPr/>
                      <a:t>[CATEGORY NAME]</a:t>
                    </a:fld>
                    <a:r>
                      <a:rPr lang="en-US" sz="1400" b="1" baseline="0" dirty="0">
                        <a:solidFill>
                          <a:schemeClr val="tx1"/>
                        </a:solidFill>
                      </a:rPr>
                      <a:t>
</a:t>
                    </a:r>
                    <a:fld id="{507A4631-94A6-C147-9C2E-1C2F7359C534}"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F58-434A-92D1-5B4A03B14EDD}"/>
                </c:ext>
              </c:extLst>
            </c:dLbl>
            <c:dLbl>
              <c:idx val="2"/>
              <c:tx>
                <c:rich>
                  <a:bodyPr/>
                  <a:lstStyle/>
                  <a:p>
                    <a:fld id="{E1B8A0A1-A10A-FF47-8C95-31C5945ADA96}" type="CATEGORYNAME">
                      <a:rPr lang="en-US" sz="1400" b="1">
                        <a:solidFill>
                          <a:schemeClr val="tx1"/>
                        </a:solidFill>
                      </a:rPr>
                      <a:pPr/>
                      <a:t>[CATEGORY NAME]</a:t>
                    </a:fld>
                    <a:r>
                      <a:rPr lang="en-US" sz="1400" b="1" baseline="0" dirty="0">
                        <a:solidFill>
                          <a:schemeClr val="tx1"/>
                        </a:solidFill>
                      </a:rPr>
                      <a:t>
</a:t>
                    </a:r>
                    <a:fld id="{62BFBBDD-22EB-EB4F-97F8-F7C3935E7CFA}"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F58-434A-92D1-5B4A03B14EDD}"/>
                </c:ext>
              </c:extLst>
            </c:dLbl>
            <c:dLbl>
              <c:idx val="3"/>
              <c:layout>
                <c:manualLayout>
                  <c:x val="7.5522636291367753E-2"/>
                  <c:y val="-0.17946408934804797"/>
                </c:manualLayout>
              </c:layout>
              <c:tx>
                <c:rich>
                  <a:bodyPr/>
                  <a:lstStyle/>
                  <a:p>
                    <a:fld id="{F406B7EB-ABCC-0B42-8337-E9A212E0501C}" type="CATEGORYNAME">
                      <a:rPr lang="en-US" sz="1400" b="1">
                        <a:solidFill>
                          <a:schemeClr val="tx1"/>
                        </a:solidFill>
                      </a:rPr>
                      <a:pPr/>
                      <a:t>[CATEGORY NAME]</a:t>
                    </a:fld>
                    <a:r>
                      <a:rPr lang="en-US" sz="1400" b="1" baseline="0" dirty="0">
                        <a:solidFill>
                          <a:schemeClr val="tx1"/>
                        </a:solidFill>
                      </a:rPr>
                      <a:t>
</a:t>
                    </a:r>
                    <a:fld id="{6A99EF1E-8322-AF45-B1DA-1FC1D9C608BD}"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F58-434A-92D1-5B4A03B14EDD}"/>
                </c:ext>
              </c:extLst>
            </c:dLbl>
            <c:dLbl>
              <c:idx val="4"/>
              <c:tx>
                <c:rich>
                  <a:bodyPr/>
                  <a:lstStyle/>
                  <a:p>
                    <a:fld id="{BC6C4546-D073-6543-8C3C-4BE1DEBDEF85}" type="CATEGORYNAME">
                      <a:rPr lang="en-US" sz="1400" b="1">
                        <a:solidFill>
                          <a:schemeClr val="tx1"/>
                        </a:solidFill>
                      </a:rPr>
                      <a:pPr/>
                      <a:t>[CATEGORY NAME]</a:t>
                    </a:fld>
                    <a:r>
                      <a:rPr lang="en-US" sz="1400" b="1" baseline="0" dirty="0">
                        <a:solidFill>
                          <a:schemeClr val="tx1"/>
                        </a:solidFill>
                      </a:rPr>
                      <a:t>
</a:t>
                    </a:r>
                    <a:fld id="{4D5F1F18-3A73-034A-97D9-45D916DEC4AA}"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F58-434A-92D1-5B4A03B14EDD}"/>
                </c:ext>
              </c:extLst>
            </c:dLbl>
            <c:dLbl>
              <c:idx val="5"/>
              <c:tx>
                <c:rich>
                  <a:bodyPr/>
                  <a:lstStyle/>
                  <a:p>
                    <a:fld id="{6B873091-4861-9945-BFD4-0157FDB16C83}" type="CATEGORYNAME">
                      <a:rPr lang="en-US" sz="1400" b="1">
                        <a:solidFill>
                          <a:schemeClr val="tx1"/>
                        </a:solidFill>
                      </a:rPr>
                      <a:pPr/>
                      <a:t>[CATEGORY NAME]</a:t>
                    </a:fld>
                    <a:r>
                      <a:rPr lang="en-US" sz="1400" b="1" baseline="0" dirty="0">
                        <a:solidFill>
                          <a:schemeClr val="tx1"/>
                        </a:solidFill>
                      </a:rPr>
                      <a:t>
</a:t>
                    </a:r>
                    <a:fld id="{61C8DC1C-D077-3C42-BCDD-F7679C51E723}"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F58-434A-92D1-5B4A03B14EDD}"/>
                </c:ext>
              </c:extLst>
            </c:dLbl>
            <c:dLbl>
              <c:idx val="6"/>
              <c:tx>
                <c:rich>
                  <a:bodyPr/>
                  <a:lstStyle/>
                  <a:p>
                    <a:fld id="{D44B5B4B-BD08-6441-96D0-66972415AF71}" type="CATEGORYNAME">
                      <a:rPr lang="en-US" sz="1400" b="1">
                        <a:solidFill>
                          <a:schemeClr val="tx1"/>
                        </a:solidFill>
                      </a:rPr>
                      <a:pPr/>
                      <a:t>[CATEGORY NAME]</a:t>
                    </a:fld>
                    <a:r>
                      <a:rPr lang="en-US" sz="1400" b="1" baseline="0" dirty="0">
                        <a:solidFill>
                          <a:schemeClr val="tx1"/>
                        </a:solidFill>
                      </a:rPr>
                      <a:t>
</a:t>
                    </a:r>
                    <a:fld id="{01CCA2BB-70EA-AC4E-B3EE-6B5568870DBE}"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F58-434A-92D1-5B4A03B14EDD}"/>
                </c:ext>
              </c:extLst>
            </c:dLbl>
            <c:dLbl>
              <c:idx val="7"/>
              <c:tx>
                <c:rich>
                  <a:bodyPr/>
                  <a:lstStyle/>
                  <a:p>
                    <a:fld id="{B89444FE-F76A-7B45-9574-B2B927E2CC28}" type="CATEGORYNAME">
                      <a:rPr lang="en-US" sz="1400" b="1">
                        <a:solidFill>
                          <a:schemeClr val="bg1"/>
                        </a:solidFill>
                      </a:rPr>
                      <a:pPr/>
                      <a:t>[CATEGORY NAME]</a:t>
                    </a:fld>
                    <a:r>
                      <a:rPr lang="en-US" sz="1400" b="1" baseline="0" dirty="0">
                        <a:solidFill>
                          <a:schemeClr val="bg1"/>
                        </a:solidFill>
                      </a:rPr>
                      <a:t>
</a:t>
                    </a:r>
                    <a:fld id="{239AE537-642B-074B-A146-0FDF3251ED0E}" type="PERCENTAGE">
                      <a:rPr lang="en-US" sz="1400" b="1" baseline="0">
                        <a:solidFill>
                          <a:schemeClr val="bg1"/>
                        </a:solidFill>
                      </a:rPr>
                      <a:pPr/>
                      <a:t>[PERCENTAGE]</a:t>
                    </a:fld>
                    <a:endParaRPr lang="en-US" sz="1400" b="1"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3F58-434A-92D1-5B4A03B14EDD}"/>
                </c:ext>
              </c:extLst>
            </c:dLbl>
            <c:dLbl>
              <c:idx val="8"/>
              <c:layout>
                <c:manualLayout>
                  <c:x val="0.10189473924253527"/>
                  <c:y val="-2.4842594837843784E-3"/>
                </c:manualLayout>
              </c:layout>
              <c:tx>
                <c:rich>
                  <a:bodyPr/>
                  <a:lstStyle/>
                  <a:p>
                    <a:fld id="{5BF7C1A7-4E13-F048-ABD1-62D2FFAE6BDB}" type="CATEGORYNAME">
                      <a:rPr lang="en-US" sz="1400" b="1">
                        <a:solidFill>
                          <a:schemeClr val="tx1"/>
                        </a:solidFill>
                      </a:rPr>
                      <a:pPr/>
                      <a:t>[CATEGORY NAME]</a:t>
                    </a:fld>
                    <a:r>
                      <a:rPr lang="en-US" sz="1400" b="1" baseline="0" dirty="0">
                        <a:solidFill>
                          <a:schemeClr val="tx1"/>
                        </a:solidFill>
                      </a:rPr>
                      <a:t>
</a:t>
                    </a:r>
                    <a:fld id="{8DB1569E-4A17-D841-9B5D-B2699BF75CD7}"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3F58-434A-92D1-5B4A03B14ED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Bipolar D/O</c:v>
                </c:pt>
                <c:pt idx="1">
                  <c:v>Anxiety</c:v>
                </c:pt>
                <c:pt idx="2">
                  <c:v>ADHD</c:v>
                </c:pt>
                <c:pt idx="3">
                  <c:v>Depression</c:v>
                </c:pt>
                <c:pt idx="4">
                  <c:v>OCD</c:v>
                </c:pt>
                <c:pt idx="5">
                  <c:v>Thought D/O</c:v>
                </c:pt>
                <c:pt idx="6">
                  <c:v>Personality D/O</c:v>
                </c:pt>
                <c:pt idx="7">
                  <c:v>PTSD</c:v>
                </c:pt>
                <c:pt idx="8">
                  <c:v>Eating Disorder</c:v>
                </c:pt>
              </c:strCache>
            </c:strRef>
          </c:cat>
          <c:val>
            <c:numRef>
              <c:f>Sheet1!$B$2:$B$10</c:f>
              <c:numCache>
                <c:formatCode>General</c:formatCode>
                <c:ptCount val="9"/>
                <c:pt idx="0">
                  <c:v>68</c:v>
                </c:pt>
                <c:pt idx="1">
                  <c:v>80</c:v>
                </c:pt>
                <c:pt idx="2">
                  <c:v>8</c:v>
                </c:pt>
                <c:pt idx="3">
                  <c:v>97</c:v>
                </c:pt>
                <c:pt idx="4">
                  <c:v>5</c:v>
                </c:pt>
                <c:pt idx="5">
                  <c:v>52</c:v>
                </c:pt>
                <c:pt idx="6">
                  <c:v>6</c:v>
                </c:pt>
                <c:pt idx="7">
                  <c:v>36</c:v>
                </c:pt>
                <c:pt idx="8">
                  <c:v>1</c:v>
                </c:pt>
              </c:numCache>
            </c:numRef>
          </c:val>
          <c:extLst>
            <c:ext xmlns:c16="http://schemas.microsoft.com/office/drawing/2014/chart" uri="{C3380CC4-5D6E-409C-BE32-E72D297353CC}">
              <c16:uniqueId val="{00000012-3F58-434A-92D1-5B4A03B14ED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latin typeface="Verdana" panose="020B0604030504040204" pitchFamily="34" charset="0"/>
                <a:ea typeface="Verdana" panose="020B0604030504040204" pitchFamily="34" charset="0"/>
                <a:cs typeface="Verdana" panose="020B0604030504040204" pitchFamily="34" charset="0"/>
              </a:rPr>
              <a:t>AIC Numbers March</a:t>
            </a:r>
            <a:r>
              <a:rPr lang="en-US" sz="2400" b="1" baseline="0" dirty="0">
                <a:latin typeface="Verdana" panose="020B0604030504040204" pitchFamily="34" charset="0"/>
                <a:ea typeface="Verdana" panose="020B0604030504040204" pitchFamily="34" charset="0"/>
                <a:cs typeface="Verdana" panose="020B0604030504040204" pitchFamily="34" charset="0"/>
              </a:rPr>
              <a:t> </a:t>
            </a:r>
            <a:r>
              <a:rPr lang="en-US" sz="2400" b="1" dirty="0">
                <a:latin typeface="Verdana" panose="020B0604030504040204" pitchFamily="34" charset="0"/>
                <a:ea typeface="Verdana" panose="020B0604030504040204" pitchFamily="34" charset="0"/>
                <a:cs typeface="Verdana" panose="020B0604030504040204" pitchFamily="34" charset="0"/>
              </a:rPr>
              <a:t>2021 through</a:t>
            </a:r>
            <a:r>
              <a:rPr lang="en-US" sz="2400" b="1" baseline="0" dirty="0">
                <a:latin typeface="Verdana" panose="020B0604030504040204" pitchFamily="34" charset="0"/>
                <a:ea typeface="Verdana" panose="020B0604030504040204" pitchFamily="34" charset="0"/>
                <a:cs typeface="Verdana" panose="020B0604030504040204" pitchFamily="34" charset="0"/>
              </a:rPr>
              <a:t> </a:t>
            </a:r>
          </a:p>
          <a:p>
            <a:pPr>
              <a:defRPr sz="2400"/>
            </a:pPr>
            <a:r>
              <a:rPr lang="en-US" sz="2400" b="1" baseline="0" dirty="0">
                <a:latin typeface="Verdana" panose="020B0604030504040204" pitchFamily="34" charset="0"/>
                <a:ea typeface="Verdana" panose="020B0604030504040204" pitchFamily="34" charset="0"/>
                <a:cs typeface="Verdana" panose="020B0604030504040204" pitchFamily="34" charset="0"/>
              </a:rPr>
              <a:t>August 2021</a:t>
            </a:r>
            <a:endParaRPr lang="en-US" sz="2400" b="1" dirty="0">
              <a:latin typeface="Verdana" panose="020B0604030504040204" pitchFamily="34" charset="0"/>
              <a:ea typeface="Verdana" panose="020B0604030504040204" pitchFamily="34" charset="0"/>
              <a:cs typeface="Verdana" panose="020B060403050404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913549868766409E-2"/>
          <c:y val="0.13525024606299213"/>
          <c:w val="0.9025031167979003"/>
          <c:h val="0.69234128937007877"/>
        </c:manualLayout>
      </c:layout>
      <c:lineChart>
        <c:grouping val="standard"/>
        <c:varyColors val="0"/>
        <c:ser>
          <c:idx val="0"/>
          <c:order val="0"/>
          <c:tx>
            <c:strRef>
              <c:f>Sheet1!$B$1</c:f>
              <c:strCache>
                <c:ptCount val="1"/>
                <c:pt idx="0">
                  <c:v>Referrals</c:v>
                </c:pt>
              </c:strCache>
            </c:strRef>
          </c:tx>
          <c:spPr>
            <a:ln w="28575" cap="rnd">
              <a:solidFill>
                <a:schemeClr val="accent1"/>
              </a:solidFill>
              <a:round/>
            </a:ln>
            <a:effectLst/>
          </c:spPr>
          <c:marker>
            <c:symbol val="none"/>
          </c:marker>
          <c:cat>
            <c:numRef>
              <c:f>Sheet1!$A$2:$A$7</c:f>
              <c:numCache>
                <c:formatCode>d\-mmm</c:formatCode>
                <c:ptCount val="6"/>
                <c:pt idx="0" formatCode="mmm\-yy">
                  <c:v>44256</c:v>
                </c:pt>
                <c:pt idx="1">
                  <c:v>44287</c:v>
                </c:pt>
                <c:pt idx="2" formatCode="mmm\-yy">
                  <c:v>44317</c:v>
                </c:pt>
                <c:pt idx="3" formatCode="mmm\-yy">
                  <c:v>44348</c:v>
                </c:pt>
                <c:pt idx="4" formatCode="mmm\-yy">
                  <c:v>44378</c:v>
                </c:pt>
                <c:pt idx="5" formatCode="mmm\-yy">
                  <c:v>44409</c:v>
                </c:pt>
              </c:numCache>
            </c:numRef>
          </c:cat>
          <c:val>
            <c:numRef>
              <c:f>Sheet1!$B$2:$B$7</c:f>
              <c:numCache>
                <c:formatCode>General</c:formatCode>
                <c:ptCount val="6"/>
                <c:pt idx="0">
                  <c:v>172</c:v>
                </c:pt>
                <c:pt idx="1">
                  <c:v>180</c:v>
                </c:pt>
                <c:pt idx="2">
                  <c:v>226</c:v>
                </c:pt>
                <c:pt idx="3">
                  <c:v>213</c:v>
                </c:pt>
                <c:pt idx="4">
                  <c:v>222</c:v>
                </c:pt>
                <c:pt idx="5">
                  <c:v>247</c:v>
                </c:pt>
              </c:numCache>
            </c:numRef>
          </c:val>
          <c:smooth val="0"/>
          <c:extLst>
            <c:ext xmlns:c16="http://schemas.microsoft.com/office/drawing/2014/chart" uri="{C3380CC4-5D6E-409C-BE32-E72D297353CC}">
              <c16:uniqueId val="{00000000-78E4-439D-80C4-56E947606FDC}"/>
            </c:ext>
          </c:extLst>
        </c:ser>
        <c:ser>
          <c:idx val="1"/>
          <c:order val="1"/>
          <c:tx>
            <c:strRef>
              <c:f>Sheet1!$C$1</c:f>
              <c:strCache>
                <c:ptCount val="1"/>
                <c:pt idx="0">
                  <c:v>Showed</c:v>
                </c:pt>
              </c:strCache>
            </c:strRef>
          </c:tx>
          <c:spPr>
            <a:ln w="28575" cap="rnd">
              <a:solidFill>
                <a:schemeClr val="accent2"/>
              </a:solidFill>
              <a:prstDash val="sysDash"/>
              <a:round/>
            </a:ln>
            <a:effectLst/>
          </c:spPr>
          <c:marker>
            <c:symbol val="none"/>
          </c:marker>
          <c:cat>
            <c:numRef>
              <c:f>Sheet1!$A$2:$A$7</c:f>
              <c:numCache>
                <c:formatCode>d\-mmm</c:formatCode>
                <c:ptCount val="6"/>
                <c:pt idx="0" formatCode="mmm\-yy">
                  <c:v>44256</c:v>
                </c:pt>
                <c:pt idx="1">
                  <c:v>44287</c:v>
                </c:pt>
                <c:pt idx="2" formatCode="mmm\-yy">
                  <c:v>44317</c:v>
                </c:pt>
                <c:pt idx="3" formatCode="mmm\-yy">
                  <c:v>44348</c:v>
                </c:pt>
                <c:pt idx="4" formatCode="mmm\-yy">
                  <c:v>44378</c:v>
                </c:pt>
                <c:pt idx="5" formatCode="mmm\-yy">
                  <c:v>44409</c:v>
                </c:pt>
              </c:numCache>
            </c:numRef>
          </c:cat>
          <c:val>
            <c:numRef>
              <c:f>Sheet1!$C$2:$C$7</c:f>
              <c:numCache>
                <c:formatCode>General</c:formatCode>
                <c:ptCount val="6"/>
                <c:pt idx="0">
                  <c:v>94</c:v>
                </c:pt>
                <c:pt idx="1">
                  <c:v>124</c:v>
                </c:pt>
                <c:pt idx="2">
                  <c:v>164</c:v>
                </c:pt>
                <c:pt idx="3">
                  <c:v>145</c:v>
                </c:pt>
                <c:pt idx="4">
                  <c:v>142</c:v>
                </c:pt>
                <c:pt idx="5">
                  <c:v>160</c:v>
                </c:pt>
              </c:numCache>
            </c:numRef>
          </c:val>
          <c:smooth val="0"/>
          <c:extLst>
            <c:ext xmlns:c16="http://schemas.microsoft.com/office/drawing/2014/chart" uri="{C3380CC4-5D6E-409C-BE32-E72D297353CC}">
              <c16:uniqueId val="{00000001-78E4-439D-80C4-56E947606FDC}"/>
            </c:ext>
          </c:extLst>
        </c:ser>
        <c:ser>
          <c:idx val="2"/>
          <c:order val="2"/>
          <c:tx>
            <c:strRef>
              <c:f>Sheet1!$D$1</c:f>
              <c:strCache>
                <c:ptCount val="1"/>
                <c:pt idx="0">
                  <c:v>Admissions</c:v>
                </c:pt>
              </c:strCache>
            </c:strRef>
          </c:tx>
          <c:spPr>
            <a:ln w="28575" cap="rnd">
              <a:solidFill>
                <a:schemeClr val="accent3"/>
              </a:solidFill>
              <a:prstDash val="lgDash"/>
              <a:round/>
            </a:ln>
            <a:effectLst/>
          </c:spPr>
          <c:marker>
            <c:symbol val="none"/>
          </c:marker>
          <c:cat>
            <c:numRef>
              <c:f>Sheet1!$A$2:$A$7</c:f>
              <c:numCache>
                <c:formatCode>d\-mmm</c:formatCode>
                <c:ptCount val="6"/>
                <c:pt idx="0" formatCode="mmm\-yy">
                  <c:v>44256</c:v>
                </c:pt>
                <c:pt idx="1">
                  <c:v>44287</c:v>
                </c:pt>
                <c:pt idx="2" formatCode="mmm\-yy">
                  <c:v>44317</c:v>
                </c:pt>
                <c:pt idx="3" formatCode="mmm\-yy">
                  <c:v>44348</c:v>
                </c:pt>
                <c:pt idx="4" formatCode="mmm\-yy">
                  <c:v>44378</c:v>
                </c:pt>
                <c:pt idx="5" formatCode="mmm\-yy">
                  <c:v>44409</c:v>
                </c:pt>
              </c:numCache>
            </c:numRef>
          </c:cat>
          <c:val>
            <c:numRef>
              <c:f>Sheet1!$D$2:$D$7</c:f>
              <c:numCache>
                <c:formatCode>General</c:formatCode>
                <c:ptCount val="6"/>
                <c:pt idx="0">
                  <c:v>91</c:v>
                </c:pt>
                <c:pt idx="1">
                  <c:v>115</c:v>
                </c:pt>
                <c:pt idx="2">
                  <c:v>151</c:v>
                </c:pt>
                <c:pt idx="3">
                  <c:v>123</c:v>
                </c:pt>
                <c:pt idx="4">
                  <c:v>116</c:v>
                </c:pt>
                <c:pt idx="5">
                  <c:v>141</c:v>
                </c:pt>
              </c:numCache>
            </c:numRef>
          </c:val>
          <c:smooth val="0"/>
          <c:extLst>
            <c:ext xmlns:c16="http://schemas.microsoft.com/office/drawing/2014/chart" uri="{C3380CC4-5D6E-409C-BE32-E72D297353CC}">
              <c16:uniqueId val="{00000002-78E4-439D-80C4-56E947606FDC}"/>
            </c:ext>
          </c:extLst>
        </c:ser>
        <c:ser>
          <c:idx val="3"/>
          <c:order val="3"/>
          <c:tx>
            <c:strRef>
              <c:f>Sheet1!$E$1</c:f>
              <c:strCache>
                <c:ptCount val="1"/>
                <c:pt idx="0">
                  <c:v>Discharges</c:v>
                </c:pt>
              </c:strCache>
            </c:strRef>
          </c:tx>
          <c:spPr>
            <a:ln w="28575" cap="rnd">
              <a:solidFill>
                <a:schemeClr val="accent4"/>
              </a:solidFill>
              <a:prstDash val="dash"/>
              <a:round/>
            </a:ln>
            <a:effectLst/>
          </c:spPr>
          <c:marker>
            <c:symbol val="none"/>
          </c:marker>
          <c:cat>
            <c:numRef>
              <c:f>Sheet1!$A$2:$A$7</c:f>
              <c:numCache>
                <c:formatCode>d\-mmm</c:formatCode>
                <c:ptCount val="6"/>
                <c:pt idx="0" formatCode="mmm\-yy">
                  <c:v>44256</c:v>
                </c:pt>
                <c:pt idx="1">
                  <c:v>44287</c:v>
                </c:pt>
                <c:pt idx="2" formatCode="mmm\-yy">
                  <c:v>44317</c:v>
                </c:pt>
                <c:pt idx="3" formatCode="mmm\-yy">
                  <c:v>44348</c:v>
                </c:pt>
                <c:pt idx="4" formatCode="mmm\-yy">
                  <c:v>44378</c:v>
                </c:pt>
                <c:pt idx="5" formatCode="mmm\-yy">
                  <c:v>44409</c:v>
                </c:pt>
              </c:numCache>
            </c:numRef>
          </c:cat>
          <c:val>
            <c:numRef>
              <c:f>Sheet1!$E$2:$E$7</c:f>
              <c:numCache>
                <c:formatCode>General</c:formatCode>
                <c:ptCount val="6"/>
                <c:pt idx="0">
                  <c:v>82</c:v>
                </c:pt>
                <c:pt idx="1">
                  <c:v>118</c:v>
                </c:pt>
                <c:pt idx="2">
                  <c:v>140</c:v>
                </c:pt>
                <c:pt idx="3">
                  <c:v>130</c:v>
                </c:pt>
                <c:pt idx="4">
                  <c:v>130</c:v>
                </c:pt>
                <c:pt idx="5">
                  <c:v>164</c:v>
                </c:pt>
              </c:numCache>
            </c:numRef>
          </c:val>
          <c:smooth val="0"/>
          <c:extLst>
            <c:ext xmlns:c16="http://schemas.microsoft.com/office/drawing/2014/chart" uri="{C3380CC4-5D6E-409C-BE32-E72D297353CC}">
              <c16:uniqueId val="{00000003-78E4-439D-80C4-56E947606FDC}"/>
            </c:ext>
          </c:extLst>
        </c:ser>
        <c:dLbls>
          <c:showLegendKey val="0"/>
          <c:showVal val="0"/>
          <c:showCatName val="0"/>
          <c:showSerName val="0"/>
          <c:showPercent val="0"/>
          <c:showBubbleSize val="0"/>
        </c:dLbls>
        <c:smooth val="0"/>
        <c:axId val="204769064"/>
        <c:axId val="204333848"/>
      </c:lineChart>
      <c:dateAx>
        <c:axId val="204769064"/>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333848"/>
        <c:crosses val="autoZero"/>
        <c:auto val="1"/>
        <c:lblOffset val="100"/>
        <c:baseTimeUnit val="months"/>
      </c:dateAx>
      <c:valAx>
        <c:axId val="204333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769064"/>
        <c:crosses val="autoZero"/>
        <c:crossBetween val="between"/>
        <c:majorUnit val="20"/>
      </c:valAx>
      <c:spPr>
        <a:noFill/>
        <a:ln>
          <a:noFill/>
        </a:ln>
        <a:effectLst/>
      </c:spPr>
    </c:plotArea>
    <c:legend>
      <c:legendPos val="b"/>
      <c:layout>
        <c:manualLayout>
          <c:xMode val="edge"/>
          <c:yMode val="edge"/>
          <c:x val="0.28093965878935834"/>
          <c:y val="0.94756928348298775"/>
          <c:w val="0.43557967974162604"/>
          <c:h val="4.3857980820360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Race</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96E-4834-A1DB-D808F42A40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96E-4834-A1DB-D808F42A40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96E-4834-A1DB-D808F42A40C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96E-4834-A1DB-D808F42A40C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96E-4834-A1DB-D808F42A40C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96E-4834-A1DB-D808F42A40CB}"/>
              </c:ext>
            </c:extLst>
          </c:dPt>
          <c:dLbls>
            <c:dLbl>
              <c:idx val="0"/>
              <c:tx>
                <c:rich>
                  <a:bodyPr/>
                  <a:lstStyle/>
                  <a:p>
                    <a:fld id="{D6447FCC-DB56-A943-BA10-81E8419A8A7C}" type="CATEGORYNAME">
                      <a:rPr lang="en-US">
                        <a:solidFill>
                          <a:schemeClr val="bg1"/>
                        </a:solidFill>
                      </a:rPr>
                      <a:pPr/>
                      <a:t>[CATEGORY NAME]</a:t>
                    </a:fld>
                    <a:r>
                      <a:rPr lang="en-US" baseline="0" dirty="0">
                        <a:solidFill>
                          <a:schemeClr val="bg1"/>
                        </a:solidFill>
                      </a:rPr>
                      <a:t>
</a:t>
                    </a:r>
                    <a:fld id="{B0164523-F50F-F845-A71B-EC8BE205545F}" type="PERCENTAGE">
                      <a:rPr lang="en-US" baseline="0">
                        <a:solidFill>
                          <a:schemeClr val="bg1"/>
                        </a:solidFill>
                      </a:rPr>
                      <a:pPr/>
                      <a:t>[PERCENTAGE]</a:t>
                    </a:fld>
                    <a:endParaRPr lang="en-US"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96E-4834-A1DB-D808F42A40CB}"/>
                </c:ext>
              </c:extLst>
            </c:dLbl>
            <c:dLbl>
              <c:idx val="1"/>
              <c:tx>
                <c:rich>
                  <a:bodyPr/>
                  <a:lstStyle/>
                  <a:p>
                    <a:fld id="{38B9829F-60B5-B044-8DD9-5F616A90A1B5}" type="CATEGORYNAME">
                      <a:rPr lang="en-US">
                        <a:solidFill>
                          <a:schemeClr val="tx1"/>
                        </a:solidFill>
                      </a:rPr>
                      <a:pPr/>
                      <a:t>[CATEGORY NAME]</a:t>
                    </a:fld>
                    <a:r>
                      <a:rPr lang="en-US" baseline="0" dirty="0">
                        <a:solidFill>
                          <a:schemeClr val="tx1"/>
                        </a:solidFill>
                      </a:rPr>
                      <a:t>
</a:t>
                    </a:r>
                    <a:fld id="{044E9D4C-D363-914E-94E2-2A723A65840A}"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96E-4834-A1DB-D808F42A40CB}"/>
                </c:ext>
              </c:extLst>
            </c:dLbl>
            <c:dLbl>
              <c:idx val="2"/>
              <c:layout>
                <c:manualLayout>
                  <c:x val="-3.3189282028307079E-2"/>
                  <c:y val="0.11980624966775383"/>
                </c:manualLayout>
              </c:layout>
              <c:tx>
                <c:rich>
                  <a:bodyPr/>
                  <a:lstStyle/>
                  <a:p>
                    <a:fld id="{2A7F305C-F3EC-0E4C-AE23-8FAAB512E4D3}" type="CATEGORYNAME">
                      <a:rPr lang="en-US">
                        <a:solidFill>
                          <a:schemeClr val="tx1"/>
                        </a:solidFill>
                      </a:rPr>
                      <a:pPr/>
                      <a:t>[CATEGORY NAME]</a:t>
                    </a:fld>
                    <a:r>
                      <a:rPr lang="en-US" baseline="0" dirty="0">
                        <a:solidFill>
                          <a:schemeClr val="tx1"/>
                        </a:solidFill>
                      </a:rPr>
                      <a:t>
</a:t>
                    </a:r>
                    <a:fld id="{54987C5E-0D35-D649-AB23-A9662372085F}"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96E-4834-A1DB-D808F42A40CB}"/>
                </c:ext>
              </c:extLst>
            </c:dLbl>
            <c:dLbl>
              <c:idx val="3"/>
              <c:tx>
                <c:rich>
                  <a:bodyPr/>
                  <a:lstStyle/>
                  <a:p>
                    <a:fld id="{1B3A3265-0497-5F48-8F73-121BE1E5F5A8}" type="CATEGORYNAME">
                      <a:rPr lang="en-US">
                        <a:solidFill>
                          <a:schemeClr val="tx1"/>
                        </a:solidFill>
                      </a:rPr>
                      <a:pPr/>
                      <a:t>[CATEGORY NAME]</a:t>
                    </a:fld>
                    <a:r>
                      <a:rPr lang="en-US" baseline="0" dirty="0">
                        <a:solidFill>
                          <a:schemeClr val="tx1"/>
                        </a:solidFill>
                      </a:rPr>
                      <a:t>
</a:t>
                    </a:r>
                    <a:fld id="{496DF502-61C1-1348-BC93-585E1CEF851A}"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96E-4834-A1DB-D808F42A40CB}"/>
                </c:ext>
              </c:extLst>
            </c:dLbl>
            <c:dLbl>
              <c:idx val="4"/>
              <c:tx>
                <c:rich>
                  <a:bodyPr/>
                  <a:lstStyle/>
                  <a:p>
                    <a:fld id="{58F26F9C-2012-C045-BA9A-964B295FF7B7}" type="CATEGORYNAME">
                      <a:rPr lang="en-US">
                        <a:solidFill>
                          <a:schemeClr val="tx1"/>
                        </a:solidFill>
                      </a:rPr>
                      <a:pPr/>
                      <a:t>[CATEGORY NAME]</a:t>
                    </a:fld>
                    <a:r>
                      <a:rPr lang="en-US" baseline="0" dirty="0">
                        <a:solidFill>
                          <a:schemeClr val="tx1"/>
                        </a:solidFill>
                      </a:rPr>
                      <a:t>
</a:t>
                    </a:r>
                    <a:fld id="{10D4FB61-7950-3F40-87A1-2D5C546B8F0A}"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96E-4834-A1DB-D808F42A40CB}"/>
                </c:ext>
              </c:extLst>
            </c:dLbl>
            <c:dLbl>
              <c:idx val="5"/>
              <c:tx>
                <c:rich>
                  <a:bodyPr/>
                  <a:lstStyle/>
                  <a:p>
                    <a:fld id="{05759AC6-809C-D347-9F19-C3DFBD491DF0}" type="CATEGORYNAME">
                      <a:rPr lang="en-US">
                        <a:solidFill>
                          <a:schemeClr val="tx1"/>
                        </a:solidFill>
                      </a:rPr>
                      <a:pPr/>
                      <a:t>[CATEGORY NAME]</a:t>
                    </a:fld>
                    <a:r>
                      <a:rPr lang="en-US" baseline="0" dirty="0">
                        <a:solidFill>
                          <a:schemeClr val="tx1"/>
                        </a:solidFill>
                      </a:rPr>
                      <a:t>
</a:t>
                    </a:r>
                    <a:fld id="{F3041810-D392-E147-9B30-4DA6187AE262}" type="PERCENTAGE">
                      <a:rPr lang="en-US" baseline="0">
                        <a:solidFill>
                          <a:schemeClr val="tx1"/>
                        </a:solidFill>
                      </a:rPr>
                      <a:pPr/>
                      <a:t>[PERCENTAGE]</a:t>
                    </a:fld>
                    <a:endParaRPr lang="en-US"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96E-4834-A1DB-D808F42A40C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Black</c:v>
                </c:pt>
                <c:pt idx="1">
                  <c:v>White</c:v>
                </c:pt>
                <c:pt idx="2">
                  <c:v>Asian/PI</c:v>
                </c:pt>
                <c:pt idx="3">
                  <c:v>Native</c:v>
                </c:pt>
                <c:pt idx="4">
                  <c:v>Other</c:v>
                </c:pt>
                <c:pt idx="5">
                  <c:v>Unknown</c:v>
                </c:pt>
              </c:strCache>
            </c:strRef>
          </c:cat>
          <c:val>
            <c:numRef>
              <c:f>Sheet1!$B$2:$B$7</c:f>
              <c:numCache>
                <c:formatCode>General</c:formatCode>
                <c:ptCount val="6"/>
                <c:pt idx="0">
                  <c:v>205</c:v>
                </c:pt>
                <c:pt idx="1">
                  <c:v>453</c:v>
                </c:pt>
                <c:pt idx="2">
                  <c:v>4</c:v>
                </c:pt>
                <c:pt idx="3">
                  <c:v>2</c:v>
                </c:pt>
                <c:pt idx="4">
                  <c:v>17</c:v>
                </c:pt>
                <c:pt idx="5">
                  <c:v>176</c:v>
                </c:pt>
              </c:numCache>
            </c:numRef>
          </c:val>
          <c:extLst>
            <c:ext xmlns:c16="http://schemas.microsoft.com/office/drawing/2014/chart" uri="{C3380CC4-5D6E-409C-BE32-E72D297353CC}">
              <c16:uniqueId val="{0000000C-F96E-4834-A1DB-D808F42A40C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4559603991670765"/>
          <c:y val="3.799836956077275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46-4855-A168-C5DEBC13D6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46-4855-A168-C5DEBC13D65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46-4855-A168-C5DEBC13D65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46-4855-A168-C5DEBC13D65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B46-4855-A168-C5DEBC13D65E}"/>
              </c:ext>
            </c:extLst>
          </c:dPt>
          <c:dLbls>
            <c:dLbl>
              <c:idx val="0"/>
              <c:layout>
                <c:manualLayout>
                  <c:x val="-0.12413344474824679"/>
                  <c:y val="-0.14835116754668556"/>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fld id="{5FD5A0A1-A626-4F4E-9E15-BB99FFDC6D74}" type="CATEGORYNAME">
                      <a:rPr lang="en-US">
                        <a:solidFill>
                          <a:schemeClr val="bg1"/>
                        </a:solidFill>
                      </a:rPr>
                      <a:pPr>
                        <a:defRPr sz="1400" b="1"/>
                      </a:pPr>
                      <a:t>[CATEGORY NAME]</a:t>
                    </a:fld>
                    <a:r>
                      <a:rPr lang="en-US" baseline="0" dirty="0">
                        <a:solidFill>
                          <a:schemeClr val="bg1"/>
                        </a:solidFill>
                      </a:rPr>
                      <a:t>
</a:t>
                    </a:r>
                    <a:fld id="{E65186D1-20C6-5749-83D8-0419CBFF49A0}" type="PERCENTAGE">
                      <a:rPr lang="en-US" baseline="0">
                        <a:solidFill>
                          <a:schemeClr val="bg1"/>
                        </a:solidFill>
                      </a:rPr>
                      <a:pPr>
                        <a:defRPr sz="1400" b="1"/>
                      </a:pPr>
                      <a:t>[PERCENTAGE]</a:t>
                    </a:fld>
                    <a:endParaRPr lang="en-US" baseline="0" dirty="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B46-4855-A168-C5DEBC13D65E}"/>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9B46-4855-A168-C5DEBC13D65E}"/>
                </c:ext>
              </c:extLst>
            </c:dLbl>
            <c:dLbl>
              <c:idx val="2"/>
              <c:layout>
                <c:manualLayout>
                  <c:x val="-0.12859153478150318"/>
                  <c:y val="3.0332123554194066E-3"/>
                </c:manualLayout>
              </c:layout>
              <c:tx>
                <c:rich>
                  <a:bodyPr/>
                  <a:lstStyle/>
                  <a:p>
                    <a:fld id="{975AC501-6037-8041-B524-44F26E90EE04}" type="CATEGORYNAME">
                      <a:rPr lang="en-US" sz="1400" b="1">
                        <a:solidFill>
                          <a:schemeClr val="tx1"/>
                        </a:solidFill>
                      </a:rPr>
                      <a:pPr/>
                      <a:t>[CATEGORY NAME]</a:t>
                    </a:fld>
                    <a:r>
                      <a:rPr lang="en-US" sz="1400" b="1" baseline="0" dirty="0">
                        <a:solidFill>
                          <a:schemeClr val="tx1"/>
                        </a:solidFill>
                      </a:rPr>
                      <a:t>
</a:t>
                    </a:r>
                    <a:fld id="{ECEE4EF3-93E8-3643-97F3-B989B5891256}"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B46-4855-A168-C5DEBC13D65E}"/>
                </c:ext>
              </c:extLst>
            </c:dLbl>
            <c:dLbl>
              <c:idx val="3"/>
              <c:tx>
                <c:rich>
                  <a:bodyPr/>
                  <a:lstStyle/>
                  <a:p>
                    <a:fld id="{4BCC7AAB-C198-AF43-92AA-185059FEA873}" type="CATEGORYNAME">
                      <a:rPr lang="en-US" sz="1400" b="1">
                        <a:solidFill>
                          <a:schemeClr val="tx1"/>
                        </a:solidFill>
                      </a:rPr>
                      <a:pPr/>
                      <a:t>[CATEGORY NAME]</a:t>
                    </a:fld>
                    <a:r>
                      <a:rPr lang="en-US" sz="1400" b="1" baseline="0" dirty="0">
                        <a:solidFill>
                          <a:schemeClr val="tx1"/>
                        </a:solidFill>
                      </a:rPr>
                      <a:t>
</a:t>
                    </a:r>
                    <a:fld id="{C28F43F9-1792-C641-B3DD-A34D2B28EB15}"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B46-4855-A168-C5DEBC13D65E}"/>
                </c:ext>
              </c:extLst>
            </c:dLbl>
            <c:dLbl>
              <c:idx val="4"/>
              <c:layout>
                <c:manualLayout>
                  <c:x val="-6.603405846370633E-2"/>
                  <c:y val="-4.1030060998852466E-2"/>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fld id="{16719128-7D0C-DE4A-87CB-B52958A32C9E}" type="CATEGORYNAME">
                      <a:rPr lang="en-US">
                        <a:solidFill>
                          <a:schemeClr val="tx1"/>
                        </a:solidFill>
                      </a:rPr>
                      <a:pPr>
                        <a:defRPr sz="1400" b="1"/>
                      </a:pPr>
                      <a:t>[CATEGORY NAME]</a:t>
                    </a:fld>
                    <a:r>
                      <a:rPr lang="en-US" baseline="0" dirty="0">
                        <a:solidFill>
                          <a:schemeClr val="tx1"/>
                        </a:solidFill>
                      </a:rPr>
                      <a:t>
</a:t>
                    </a:r>
                    <a:fld id="{2D4EB534-F220-AB43-9D0B-867226A5B45E}" type="PERCENTAGE">
                      <a:rPr lang="en-US" baseline="0">
                        <a:solidFill>
                          <a:schemeClr val="tx1"/>
                        </a:solidFill>
                      </a:rPr>
                      <a:pPr>
                        <a:defRPr sz="1400" b="1"/>
                      </a:pPr>
                      <a:t>[PERCENTAGE]</a:t>
                    </a:fld>
                    <a:endParaRPr lang="en-US" baseline="0" dirty="0">
                      <a:solidFill>
                        <a:schemeClr val="tx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B46-4855-A168-C5DEBC13D65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Male</c:v>
                </c:pt>
                <c:pt idx="1">
                  <c:v>Female</c:v>
                </c:pt>
                <c:pt idx="2">
                  <c:v>Trans Female</c:v>
                </c:pt>
                <c:pt idx="3">
                  <c:v>Gender non-conform</c:v>
                </c:pt>
                <c:pt idx="4">
                  <c:v>Unidentified</c:v>
                </c:pt>
              </c:strCache>
            </c:strRef>
          </c:cat>
          <c:val>
            <c:numRef>
              <c:f>Sheet1!$B$2:$B$6</c:f>
              <c:numCache>
                <c:formatCode>General</c:formatCode>
                <c:ptCount val="5"/>
                <c:pt idx="0">
                  <c:v>117</c:v>
                </c:pt>
                <c:pt idx="1">
                  <c:v>40</c:v>
                </c:pt>
                <c:pt idx="2">
                  <c:v>0</c:v>
                </c:pt>
                <c:pt idx="3">
                  <c:v>0</c:v>
                </c:pt>
                <c:pt idx="4">
                  <c:v>7</c:v>
                </c:pt>
              </c:numCache>
            </c:numRef>
          </c:val>
          <c:extLst>
            <c:ext xmlns:c16="http://schemas.microsoft.com/office/drawing/2014/chart" uri="{C3380CC4-5D6E-409C-BE32-E72D297353CC}">
              <c16:uniqueId val="{0000000A-9B46-4855-A168-C5DEBC13D65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Referral (n = 1261)</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Identifying as Latino/a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6D2-44A0-A500-DB9018BF11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D2-44A0-A500-DB9018BF11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6D2-44A0-A500-DB9018BF1185}"/>
              </c:ext>
            </c:extLst>
          </c:dPt>
          <c:dLbls>
            <c:dLbl>
              <c:idx val="0"/>
              <c:layout>
                <c:manualLayout>
                  <c:x val="0.10810131643700788"/>
                  <c:y val="1.3693404669450992E-2"/>
                </c:manualLayout>
              </c:layout>
              <c:tx>
                <c:rich>
                  <a:bodyPr/>
                  <a:lstStyle/>
                  <a:p>
                    <a:fld id="{59FD3982-5B60-AC4A-9CED-8C5EEDAEF548}" type="CATEGORYNAME">
                      <a:rPr lang="en-US" sz="1400" b="1">
                        <a:solidFill>
                          <a:schemeClr val="tx1"/>
                        </a:solidFill>
                      </a:rPr>
                      <a:pPr/>
                      <a:t>[CATEGORY NAME]</a:t>
                    </a:fld>
                    <a:r>
                      <a:rPr lang="en-US" sz="1400" b="1" baseline="0" dirty="0">
                        <a:solidFill>
                          <a:schemeClr val="tx1"/>
                        </a:solidFill>
                      </a:rPr>
                      <a:t>
</a:t>
                    </a:r>
                    <a:fld id="{A3C1185A-71E7-694C-BE66-C3A2F284BCF6}"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6D2-44A0-A500-DB9018BF1185}"/>
                </c:ext>
              </c:extLst>
            </c:dLbl>
            <c:dLbl>
              <c:idx val="1"/>
              <c:layout>
                <c:manualLayout>
                  <c:x val="-0.19391929133858268"/>
                  <c:y val="-1.772465442146565E-2"/>
                </c:manualLayout>
              </c:layout>
              <c:tx>
                <c:rich>
                  <a:bodyPr/>
                  <a:lstStyle/>
                  <a:p>
                    <a:fld id="{4F91ED89-469C-F244-8878-48D3DB57DD0C}" type="CATEGORYNAME">
                      <a:rPr lang="en-US" sz="1400" b="1">
                        <a:solidFill>
                          <a:schemeClr val="tx1"/>
                        </a:solidFill>
                      </a:rPr>
                      <a:pPr/>
                      <a:t>[CATEGORY NAME]</a:t>
                    </a:fld>
                    <a:r>
                      <a:rPr lang="en-US" sz="1400" b="1" baseline="0" dirty="0">
                        <a:solidFill>
                          <a:schemeClr val="tx1"/>
                        </a:solidFill>
                      </a:rPr>
                      <a:t>
</a:t>
                    </a:r>
                    <a:fld id="{27499D6D-967D-F74B-BBA0-D924FBC63B51}"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6D2-44A0-A500-DB9018BF1185}"/>
                </c:ext>
              </c:extLst>
            </c:dLbl>
            <c:dLbl>
              <c:idx val="2"/>
              <c:layout>
                <c:manualLayout>
                  <c:x val="0.16517556594488189"/>
                  <c:y val="1.4912339141711421E-2"/>
                </c:manualLayout>
              </c:layout>
              <c:tx>
                <c:rich>
                  <a:bodyPr/>
                  <a:lstStyle/>
                  <a:p>
                    <a:fld id="{24A79A13-4B25-EB41-B556-470B319B5AD7}" type="CATEGORYNAME">
                      <a:rPr lang="en-US" sz="1400" b="1">
                        <a:solidFill>
                          <a:schemeClr val="tx1"/>
                        </a:solidFill>
                      </a:rPr>
                      <a:pPr/>
                      <a:t>[CATEGORY NAME]</a:t>
                    </a:fld>
                    <a:r>
                      <a:rPr lang="en-US" sz="1400" b="1" baseline="0" dirty="0">
                        <a:solidFill>
                          <a:schemeClr val="tx1"/>
                        </a:solidFill>
                      </a:rPr>
                      <a:t>
</a:t>
                    </a:r>
                    <a:fld id="{C3E5EB0C-F910-6846-A820-B471BB5045B8}"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6D2-44A0-A500-DB9018BF11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Latinx</c:v>
                </c:pt>
                <c:pt idx="1">
                  <c:v>Not-Latinx</c:v>
                </c:pt>
                <c:pt idx="2">
                  <c:v>Unknown</c:v>
                </c:pt>
              </c:strCache>
            </c:strRef>
          </c:cat>
          <c:val>
            <c:numRef>
              <c:f>Sheet1!$B$2:$B$4</c:f>
              <c:numCache>
                <c:formatCode>General</c:formatCode>
                <c:ptCount val="3"/>
                <c:pt idx="0">
                  <c:v>28</c:v>
                </c:pt>
                <c:pt idx="1">
                  <c:v>632</c:v>
                </c:pt>
                <c:pt idx="2">
                  <c:v>601</c:v>
                </c:pt>
              </c:numCache>
            </c:numRef>
          </c:val>
          <c:extLst>
            <c:ext xmlns:c16="http://schemas.microsoft.com/office/drawing/2014/chart" uri="{C3380CC4-5D6E-409C-BE32-E72D297353CC}">
              <c16:uniqueId val="{00000006-46D2-44A0-A500-DB9018BF118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Intakes (n</a:t>
            </a:r>
            <a:r>
              <a:rPr lang="en-US" b="1" baseline="0" dirty="0"/>
              <a:t> = 860)</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Identifying as Latino/a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0D-45E3-B181-380760504E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0D-45E3-B181-380760504E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0D-45E3-B181-380760504E38}"/>
              </c:ext>
            </c:extLst>
          </c:dPt>
          <c:dLbls>
            <c:dLbl>
              <c:idx val="0"/>
              <c:layout>
                <c:manualLayout>
                  <c:x val="9.5536770601921839E-2"/>
                  <c:y val="1.5733389780180254E-2"/>
                </c:manualLayout>
              </c:layout>
              <c:tx>
                <c:rich>
                  <a:bodyPr/>
                  <a:lstStyle/>
                  <a:p>
                    <a:fld id="{2B94C0E8-91B2-7C4E-8546-914796F0416A}" type="CATEGORYNAME">
                      <a:rPr lang="en-US" sz="1400" b="1">
                        <a:solidFill>
                          <a:schemeClr val="tx1"/>
                        </a:solidFill>
                      </a:rPr>
                      <a:pPr/>
                      <a:t>[CATEGORY NAME]</a:t>
                    </a:fld>
                    <a:r>
                      <a:rPr lang="en-US" sz="1400" b="1" baseline="0" dirty="0">
                        <a:solidFill>
                          <a:schemeClr val="tx1"/>
                        </a:solidFill>
                      </a:rPr>
                      <a:t>
</a:t>
                    </a:r>
                    <a:fld id="{A2BE9CD7-E6C9-C74A-8695-302BB9B63076}"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A0D-45E3-B181-380760504E38}"/>
                </c:ext>
              </c:extLst>
            </c:dLbl>
            <c:dLbl>
              <c:idx val="1"/>
              <c:layout>
                <c:manualLayout>
                  <c:x val="-0.23840365504186767"/>
                  <c:y val="-5.3757501614326922E-2"/>
                </c:manualLayout>
              </c:layout>
              <c:tx>
                <c:rich>
                  <a:bodyPr/>
                  <a:lstStyle/>
                  <a:p>
                    <a:fld id="{71F1D0B7-4DA3-2247-97B0-BE848D4EB1DB}" type="CATEGORYNAME">
                      <a:rPr lang="en-US" sz="1400" b="1">
                        <a:solidFill>
                          <a:schemeClr val="tx1"/>
                        </a:solidFill>
                      </a:rPr>
                      <a:pPr/>
                      <a:t>[CATEGORY NAME]</a:t>
                    </a:fld>
                    <a:r>
                      <a:rPr lang="en-US" sz="1400" b="1" baseline="0" dirty="0">
                        <a:solidFill>
                          <a:schemeClr val="tx1"/>
                        </a:solidFill>
                      </a:rPr>
                      <a:t>
</a:t>
                    </a:r>
                    <a:fld id="{2B92A2D7-BDF1-A24B-8EC0-463F58C88B5D}"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A0D-45E3-B181-380760504E38}"/>
                </c:ext>
              </c:extLst>
            </c:dLbl>
            <c:dLbl>
              <c:idx val="2"/>
              <c:layout>
                <c:manualLayout>
                  <c:x val="0.2476679472348928"/>
                  <c:y val="2.2133118717204803E-2"/>
                </c:manualLayout>
              </c:layout>
              <c:tx>
                <c:rich>
                  <a:bodyPr/>
                  <a:lstStyle/>
                  <a:p>
                    <a:fld id="{06EAEE83-3688-FB40-B247-ABEB8449E119}" type="CATEGORYNAME">
                      <a:rPr lang="en-US" sz="1400" b="1">
                        <a:solidFill>
                          <a:schemeClr val="tx1"/>
                        </a:solidFill>
                      </a:rPr>
                      <a:pPr/>
                      <a:t>[CATEGORY NAME]</a:t>
                    </a:fld>
                    <a:r>
                      <a:rPr lang="en-US" sz="1400" b="1" baseline="0" dirty="0">
                        <a:solidFill>
                          <a:schemeClr val="tx1"/>
                        </a:solidFill>
                      </a:rPr>
                      <a:t>
</a:t>
                    </a:r>
                    <a:fld id="{79A2D3BD-2B86-C84B-80E8-C1F06EF3167F}" type="PERCENTAGE">
                      <a:rPr lang="en-US" sz="1400" b="1" baseline="0">
                        <a:solidFill>
                          <a:schemeClr val="tx1"/>
                        </a:solidFill>
                      </a:rPr>
                      <a:pPr/>
                      <a:t>[PERCENTAGE]</a:t>
                    </a:fld>
                    <a:endParaRPr lang="en-US" sz="1400" b="1"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A0D-45E3-B181-380760504E3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Latinx</c:v>
                </c:pt>
                <c:pt idx="1">
                  <c:v>Not-Latinx</c:v>
                </c:pt>
                <c:pt idx="2">
                  <c:v>Unknown</c:v>
                </c:pt>
              </c:strCache>
            </c:strRef>
          </c:cat>
          <c:val>
            <c:numRef>
              <c:f>Sheet1!$B$2:$B$4</c:f>
              <c:numCache>
                <c:formatCode>General</c:formatCode>
                <c:ptCount val="3"/>
                <c:pt idx="0">
                  <c:v>16</c:v>
                </c:pt>
                <c:pt idx="1">
                  <c:v>465</c:v>
                </c:pt>
                <c:pt idx="2">
                  <c:v>376</c:v>
                </c:pt>
              </c:numCache>
            </c:numRef>
          </c:val>
          <c:extLst>
            <c:ext xmlns:c16="http://schemas.microsoft.com/office/drawing/2014/chart" uri="{C3380CC4-5D6E-409C-BE32-E72D297353CC}">
              <c16:uniqueId val="{00000006-FA0D-45E3-B181-380760504E3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r>
              <a:rPr lang="en-US" sz="1800" dirty="0"/>
              <a:t>Race of AIC Clients by Arrest History</a:t>
            </a:r>
          </a:p>
        </c:rich>
      </c:tx>
      <c:layout>
        <c:manualLayout>
          <c:xMode val="edge"/>
          <c:yMode val="edge"/>
          <c:x val="0.25438967113665956"/>
          <c:y val="2.8968153857267486E-2"/>
        </c:manualLayout>
      </c:layout>
      <c:overlay val="0"/>
      <c:spPr>
        <a:noFill/>
        <a:ln>
          <a:noFill/>
        </a:ln>
        <a:effectLst/>
      </c:spPr>
      <c:txPr>
        <a:bodyPr rot="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Sheet4!$J$4</c:f>
              <c:strCache>
                <c:ptCount val="1"/>
                <c:pt idx="0">
                  <c:v>Black</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Sheet4!$K$3:$N$3</c:f>
              <c:strCache>
                <c:ptCount val="4"/>
                <c:pt idx="0">
                  <c:v>Total (n=933)</c:v>
                </c:pt>
                <c:pt idx="1">
                  <c:v>No arrest record (n=475)</c:v>
                </c:pt>
                <c:pt idx="2">
                  <c:v>Has arrest record but not frequent user (n=381)</c:v>
                </c:pt>
                <c:pt idx="3">
                  <c:v>Frequent User (n=97)</c:v>
                </c:pt>
              </c:strCache>
            </c:strRef>
          </c:cat>
          <c:val>
            <c:numRef>
              <c:f>Sheet4!$K$4:$N$4</c:f>
              <c:numCache>
                <c:formatCode>###0.0%</c:formatCode>
                <c:ptCount val="4"/>
                <c:pt idx="0">
                  <c:v>0.2422293676312969</c:v>
                </c:pt>
                <c:pt idx="1">
                  <c:v>0.18947368421052635</c:v>
                </c:pt>
                <c:pt idx="2">
                  <c:v>0.2770083102493075</c:v>
                </c:pt>
                <c:pt idx="3">
                  <c:v>0.37113402061855671</c:v>
                </c:pt>
              </c:numCache>
            </c:numRef>
          </c:val>
          <c:extLst>
            <c:ext xmlns:c16="http://schemas.microsoft.com/office/drawing/2014/chart" uri="{C3380CC4-5D6E-409C-BE32-E72D297353CC}">
              <c16:uniqueId val="{00000000-B693-44CE-B6D6-E6553A60A915}"/>
            </c:ext>
          </c:extLst>
        </c:ser>
        <c:ser>
          <c:idx val="1"/>
          <c:order val="1"/>
          <c:tx>
            <c:strRef>
              <c:f>Sheet4!$J$5</c:f>
              <c:strCache>
                <c:ptCount val="1"/>
                <c:pt idx="0">
                  <c:v>White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Sheet4!$K$3:$N$3</c:f>
              <c:strCache>
                <c:ptCount val="4"/>
                <c:pt idx="0">
                  <c:v>Total (n=933)</c:v>
                </c:pt>
                <c:pt idx="1">
                  <c:v>No arrest record (n=475)</c:v>
                </c:pt>
                <c:pt idx="2">
                  <c:v>Has arrest record but not frequent user (n=381)</c:v>
                </c:pt>
                <c:pt idx="3">
                  <c:v>Frequent User (n=97)</c:v>
                </c:pt>
              </c:strCache>
            </c:strRef>
          </c:cat>
          <c:val>
            <c:numRef>
              <c:f>Sheet4!$K$5:$N$5</c:f>
              <c:numCache>
                <c:formatCode>###0.0%</c:formatCode>
                <c:ptCount val="4"/>
                <c:pt idx="0">
                  <c:v>0.52518756698821012</c:v>
                </c:pt>
                <c:pt idx="1">
                  <c:v>0.58736842105263154</c:v>
                </c:pt>
                <c:pt idx="2">
                  <c:v>0.47368421052631576</c:v>
                </c:pt>
                <c:pt idx="3">
                  <c:v>0.41237113402061853</c:v>
                </c:pt>
              </c:numCache>
            </c:numRef>
          </c:val>
          <c:extLst>
            <c:ext xmlns:c16="http://schemas.microsoft.com/office/drawing/2014/chart" uri="{C3380CC4-5D6E-409C-BE32-E72D297353CC}">
              <c16:uniqueId val="{00000001-B693-44CE-B6D6-E6553A60A915}"/>
            </c:ext>
          </c:extLst>
        </c:ser>
        <c:ser>
          <c:idx val="2"/>
          <c:order val="2"/>
          <c:tx>
            <c:strRef>
              <c:f>Sheet4!$J$6</c:f>
              <c:strCache>
                <c:ptCount val="1"/>
                <c:pt idx="0">
                  <c:v>Other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Sheet4!$K$3:$N$3</c:f>
              <c:strCache>
                <c:ptCount val="4"/>
                <c:pt idx="0">
                  <c:v>Total (n=933)</c:v>
                </c:pt>
                <c:pt idx="1">
                  <c:v>No arrest record (n=475)</c:v>
                </c:pt>
                <c:pt idx="2">
                  <c:v>Has arrest record but not frequent user (n=381)</c:v>
                </c:pt>
                <c:pt idx="3">
                  <c:v>Frequent User (n=97)</c:v>
                </c:pt>
              </c:strCache>
            </c:strRef>
          </c:cat>
          <c:val>
            <c:numRef>
              <c:f>Sheet4!$K$6:$N$6</c:f>
              <c:numCache>
                <c:formatCode>###0.0%</c:formatCode>
                <c:ptCount val="4"/>
                <c:pt idx="0">
                  <c:v>3.0010718113612007E-2</c:v>
                </c:pt>
                <c:pt idx="1">
                  <c:v>0.04</c:v>
                </c:pt>
                <c:pt idx="2">
                  <c:v>2.2160664819944598E-2</c:v>
                </c:pt>
                <c:pt idx="3">
                  <c:v>1.0309278350515462E-2</c:v>
                </c:pt>
              </c:numCache>
            </c:numRef>
          </c:val>
          <c:extLst>
            <c:ext xmlns:c16="http://schemas.microsoft.com/office/drawing/2014/chart" uri="{C3380CC4-5D6E-409C-BE32-E72D297353CC}">
              <c16:uniqueId val="{00000002-B693-44CE-B6D6-E6553A60A915}"/>
            </c:ext>
          </c:extLst>
        </c:ser>
        <c:ser>
          <c:idx val="3"/>
          <c:order val="3"/>
          <c:tx>
            <c:strRef>
              <c:f>Sheet4!$J$7</c:f>
              <c:strCache>
                <c:ptCount val="1"/>
                <c:pt idx="0">
                  <c:v>Missing</c:v>
                </c:pt>
              </c:strCache>
            </c:strRef>
          </c:tx>
          <c:spPr>
            <a:solidFill>
              <a:schemeClr val="accent4"/>
            </a:solidFill>
            <a:ln>
              <a:noFill/>
            </a:ln>
            <a:effectLst/>
          </c:spPr>
          <c:invertIfNegative val="0"/>
          <c:dLbls>
            <c:dLbl>
              <c:idx val="0"/>
              <c:tx>
                <c:rich>
                  <a:bodyPr/>
                  <a:lstStyle/>
                  <a:p>
                    <a:fld id="{74C70D6D-6AE3-E841-85A2-5D48F7BAD69D}" type="SERIESNAME">
                      <a:rPr lang="en-US">
                        <a:solidFill>
                          <a:schemeClr val="tx1"/>
                        </a:solidFill>
                      </a:rPr>
                      <a:pPr/>
                      <a:t>[SERIES NAME]</a:t>
                    </a:fld>
                    <a:r>
                      <a:rPr lang="en-US" baseline="0" dirty="0">
                        <a:solidFill>
                          <a:schemeClr val="tx1"/>
                        </a:solidFill>
                      </a:rPr>
                      <a:t>, </a:t>
                    </a:r>
                    <a:fld id="{5BCBFAC1-73B9-F048-B0CE-E5014D62803B}" type="VALUE">
                      <a:rPr lang="en-US" baseline="0">
                        <a:solidFill>
                          <a:schemeClr val="tx1"/>
                        </a:solidFill>
                      </a:rPr>
                      <a:pPr/>
                      <a:t>[VALUE]</a:t>
                    </a:fld>
                    <a:endParaRPr lang="en-US" baseline="0" dirty="0">
                      <a:solidFill>
                        <a:schemeClr val="tx1"/>
                      </a:solidFill>
                    </a:endParaRP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DCF-2B41-9860-4EA100C01167}"/>
                </c:ext>
              </c:extLst>
            </c:dLbl>
            <c:dLbl>
              <c:idx val="1"/>
              <c:tx>
                <c:rich>
                  <a:bodyPr/>
                  <a:lstStyle/>
                  <a:p>
                    <a:fld id="{CEC0A79E-89B4-DC41-AB6A-BC86CCCBC72D}" type="SERIESNAME">
                      <a:rPr lang="en-US">
                        <a:solidFill>
                          <a:schemeClr val="tx1"/>
                        </a:solidFill>
                      </a:rPr>
                      <a:pPr/>
                      <a:t>[SERIES NAME]</a:t>
                    </a:fld>
                    <a:r>
                      <a:rPr lang="en-US" baseline="0" dirty="0">
                        <a:solidFill>
                          <a:schemeClr val="tx1"/>
                        </a:solidFill>
                      </a:rPr>
                      <a:t>, </a:t>
                    </a:r>
                    <a:fld id="{1166E5C1-CCE2-EB4F-8374-02D60FD292B0}" type="VALUE">
                      <a:rPr lang="en-US" baseline="0">
                        <a:solidFill>
                          <a:schemeClr val="tx1"/>
                        </a:solidFill>
                      </a:rPr>
                      <a:pPr/>
                      <a:t>[VALUE]</a:t>
                    </a:fld>
                    <a:endParaRPr lang="en-US" baseline="0" dirty="0">
                      <a:solidFill>
                        <a:schemeClr val="tx1"/>
                      </a:solidFill>
                    </a:endParaRP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DCF-2B41-9860-4EA100C01167}"/>
                </c:ext>
              </c:extLst>
            </c:dLbl>
            <c:dLbl>
              <c:idx val="2"/>
              <c:tx>
                <c:rich>
                  <a:bodyPr/>
                  <a:lstStyle/>
                  <a:p>
                    <a:fld id="{139C588F-CBC2-814D-B3A5-64A5C9B2ED09}" type="SERIESNAME">
                      <a:rPr lang="en-US">
                        <a:solidFill>
                          <a:schemeClr val="tx1"/>
                        </a:solidFill>
                      </a:rPr>
                      <a:pPr/>
                      <a:t>[SERIES NAME]</a:t>
                    </a:fld>
                    <a:r>
                      <a:rPr lang="en-US" baseline="0" dirty="0">
                        <a:solidFill>
                          <a:schemeClr val="tx1"/>
                        </a:solidFill>
                      </a:rPr>
                      <a:t>, </a:t>
                    </a:r>
                    <a:fld id="{A20EC0B4-9B52-1146-B8ED-5ACD31239FE2}" type="VALUE">
                      <a:rPr lang="en-US" baseline="0">
                        <a:solidFill>
                          <a:schemeClr val="tx1"/>
                        </a:solidFill>
                      </a:rPr>
                      <a:pPr/>
                      <a:t>[VALUE]</a:t>
                    </a:fld>
                    <a:endParaRPr lang="en-US" baseline="0" dirty="0">
                      <a:solidFill>
                        <a:schemeClr val="tx1"/>
                      </a:solidFill>
                    </a:endParaRP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DCF-2B41-9860-4EA100C01167}"/>
                </c:ext>
              </c:extLst>
            </c:dLbl>
            <c:dLbl>
              <c:idx val="3"/>
              <c:tx>
                <c:rich>
                  <a:bodyPr/>
                  <a:lstStyle/>
                  <a:p>
                    <a:fld id="{48E8A506-3B43-BE4B-A10B-DB252D8D90F9}" type="SERIESNAME">
                      <a:rPr lang="en-US">
                        <a:solidFill>
                          <a:schemeClr val="tx1"/>
                        </a:solidFill>
                      </a:rPr>
                      <a:pPr/>
                      <a:t>[SERIES NAME]</a:t>
                    </a:fld>
                    <a:r>
                      <a:rPr lang="en-US" baseline="0" dirty="0">
                        <a:solidFill>
                          <a:schemeClr val="tx1"/>
                        </a:solidFill>
                      </a:rPr>
                      <a:t>, </a:t>
                    </a:r>
                    <a:fld id="{3FEE5219-5074-D845-B94C-1F3A02D160DC}" type="VALUE">
                      <a:rPr lang="en-US" baseline="0">
                        <a:solidFill>
                          <a:schemeClr val="tx1"/>
                        </a:solidFill>
                      </a:rPr>
                      <a:pPr/>
                      <a:t>[VALUE]</a:t>
                    </a:fld>
                    <a:endParaRPr lang="en-US" baseline="0" dirty="0">
                      <a:solidFill>
                        <a:schemeClr val="tx1"/>
                      </a:solidFill>
                    </a:endParaRP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DCF-2B41-9860-4EA100C01167}"/>
                </c:ext>
              </c:extLst>
            </c:dLbl>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Sheet4!$K$3:$N$3</c:f>
              <c:strCache>
                <c:ptCount val="4"/>
                <c:pt idx="0">
                  <c:v>Total (n=933)</c:v>
                </c:pt>
                <c:pt idx="1">
                  <c:v>No arrest record (n=475)</c:v>
                </c:pt>
                <c:pt idx="2">
                  <c:v>Has arrest record but not frequent user (n=381)</c:v>
                </c:pt>
                <c:pt idx="3">
                  <c:v>Frequent User (n=97)</c:v>
                </c:pt>
              </c:strCache>
            </c:strRef>
          </c:cat>
          <c:val>
            <c:numRef>
              <c:f>Sheet4!$K$7:$N$7</c:f>
              <c:numCache>
                <c:formatCode>###0.0%</c:formatCode>
                <c:ptCount val="4"/>
                <c:pt idx="0">
                  <c:v>0.20257234726688103</c:v>
                </c:pt>
                <c:pt idx="1">
                  <c:v>0.18315789473684208</c:v>
                </c:pt>
                <c:pt idx="2">
                  <c:v>0.2271468144044321</c:v>
                </c:pt>
                <c:pt idx="3">
                  <c:v>0.20618556701030927</c:v>
                </c:pt>
              </c:numCache>
            </c:numRef>
          </c:val>
          <c:extLst>
            <c:ext xmlns:c16="http://schemas.microsoft.com/office/drawing/2014/chart" uri="{C3380CC4-5D6E-409C-BE32-E72D297353CC}">
              <c16:uniqueId val="{00000003-B693-44CE-B6D6-E6553A60A915}"/>
            </c:ext>
          </c:extLst>
        </c:ser>
        <c:dLbls>
          <c:dLblPos val="ctr"/>
          <c:showLegendKey val="0"/>
          <c:showVal val="1"/>
          <c:showCatName val="0"/>
          <c:showSerName val="0"/>
          <c:showPercent val="0"/>
          <c:showBubbleSize val="0"/>
        </c:dLbls>
        <c:gapWidth val="79"/>
        <c:overlap val="100"/>
        <c:axId val="629397960"/>
        <c:axId val="629399272"/>
        <c:extLst/>
      </c:barChart>
      <c:catAx>
        <c:axId val="629397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S"/>
          </a:p>
        </c:txPr>
        <c:crossAx val="629399272"/>
        <c:crosses val="autoZero"/>
        <c:auto val="1"/>
        <c:lblAlgn val="ctr"/>
        <c:lblOffset val="100"/>
        <c:noMultiLvlLbl val="0"/>
      </c:catAx>
      <c:valAx>
        <c:axId val="629399272"/>
        <c:scaling>
          <c:orientation val="minMax"/>
        </c:scaling>
        <c:delete val="1"/>
        <c:axPos val="l"/>
        <c:numFmt formatCode="0%" sourceLinked="1"/>
        <c:majorTickMark val="none"/>
        <c:minorTickMark val="none"/>
        <c:tickLblPos val="nextTo"/>
        <c:crossAx val="629397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138BF-799A-46BD-92DF-F17D1D7D5AE7}" type="slidenum">
              <a:rPr lang="en-US" smtClean="0"/>
              <a:t>1</a:t>
            </a:fld>
            <a:endParaRPr lang="en-US"/>
          </a:p>
        </p:txBody>
      </p:sp>
    </p:spTree>
    <p:extLst>
      <p:ext uri="{BB962C8B-B14F-4D97-AF65-F5344CB8AC3E}">
        <p14:creationId xmlns:p14="http://schemas.microsoft.com/office/powerpoint/2010/main" val="3673536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work takes discipline..  Our tendency is to lead with strategy.  In this framework you have to know what “ends” you are working to achieve before you begin the “means” to get there.  The work of the MCRC has resulted in a steady decline in  the return to incarceration and the rearrest rates.  It has also resulted in deep relationships between service providers and criminal justice providers, and across criminal justice agencies.  Marion County has a “new normal” – partners trust each other, they collaborate with each other, and it is natural behavior to work together.</a:t>
            </a:r>
            <a:endParaRPr/>
          </a:p>
          <a:p>
            <a:pPr marL="0" lvl="0" indent="0" algn="l" rtl="0">
              <a:spcBef>
                <a:spcPts val="0"/>
              </a:spcBef>
              <a:spcAft>
                <a:spcPts val="0"/>
              </a:spcAft>
              <a:buNone/>
            </a:pPr>
            <a:endParaRPr/>
          </a:p>
          <a:p>
            <a:pPr marL="0" lvl="0" indent="0" algn="l" rtl="0">
              <a:spcBef>
                <a:spcPts val="0"/>
              </a:spcBef>
              <a:spcAft>
                <a:spcPts val="0"/>
              </a:spcAft>
              <a:buNone/>
            </a:pPr>
            <a:r>
              <a:rPr lang="en-US"/>
              <a:t>Rhiannon could give examples</a:t>
            </a:r>
            <a:endParaRPr/>
          </a:p>
        </p:txBody>
      </p:sp>
      <p:sp>
        <p:nvSpPr>
          <p:cNvPr id="339" name="Google Shape;33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01F0A-1278-455C-A58B-FF58D7B555DE}" type="slidenum">
              <a:rPr lang="en-US" smtClean="0"/>
              <a:t>22</a:t>
            </a:fld>
            <a:endParaRPr lang="en-US"/>
          </a:p>
        </p:txBody>
      </p:sp>
    </p:spTree>
    <p:extLst>
      <p:ext uri="{BB962C8B-B14F-4D97-AF65-F5344CB8AC3E}">
        <p14:creationId xmlns:p14="http://schemas.microsoft.com/office/powerpoint/2010/main" val="43416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csgjusticecenter.org/resources/newsletters/"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C Title Slide">
  <p:cSld name="DC 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sp>
        <p:nvSpPr>
          <p:cNvPr id="82" name="Google Shape;82;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4" name="Google Shape;84;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8"/>
        <p:cNvGrpSpPr/>
        <p:nvPr/>
      </p:nvGrpSpPr>
      <p:grpSpPr>
        <a:xfrm>
          <a:off x="0" y="0"/>
          <a:ext cx="0" cy="0"/>
          <a:chOff x="0" y="0"/>
          <a:chExt cx="0" cy="0"/>
        </a:xfrm>
      </p:grpSpPr>
      <p:sp>
        <p:nvSpPr>
          <p:cNvPr id="89" name="Google Shape;89;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41"/>
          <p:cNvSpPr>
            <a:spLocks noGrp="1"/>
          </p:cNvSpPr>
          <p:nvPr>
            <p:ph type="pic" idx="2"/>
          </p:nvPr>
        </p:nvSpPr>
        <p:spPr>
          <a:xfrm>
            <a:off x="5183188" y="987425"/>
            <a:ext cx="6172200" cy="4873625"/>
          </a:xfrm>
          <a:prstGeom prst="rect">
            <a:avLst/>
          </a:prstGeom>
          <a:noFill/>
          <a:ln>
            <a:noFill/>
          </a:ln>
        </p:spPr>
      </p:sp>
      <p:sp>
        <p:nvSpPr>
          <p:cNvPr id="91" name="Google Shape;91;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5"/>
        <p:cNvGrpSpPr/>
        <p:nvPr/>
      </p:nvGrpSpPr>
      <p:grpSpPr>
        <a:xfrm>
          <a:off x="0" y="0"/>
          <a:ext cx="0" cy="0"/>
          <a:chOff x="0" y="0"/>
          <a:chExt cx="0" cy="0"/>
        </a:xfrm>
      </p:grpSpPr>
      <p:sp>
        <p:nvSpPr>
          <p:cNvPr id="96" name="Google Shape;9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1"/>
        <p:cNvGrpSpPr/>
        <p:nvPr/>
      </p:nvGrpSpPr>
      <p:grpSpPr>
        <a:xfrm>
          <a:off x="0" y="0"/>
          <a:ext cx="0" cy="0"/>
          <a:chOff x="0" y="0"/>
          <a:chExt cx="0" cy="0"/>
        </a:xfrm>
      </p:grpSpPr>
      <p:sp>
        <p:nvSpPr>
          <p:cNvPr id="102" name="Google Shape;102;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
        <p:cNvGrpSpPr/>
        <p:nvPr/>
      </p:nvGrpSpPr>
      <p:grpSpPr>
        <a:xfrm>
          <a:off x="0" y="0"/>
          <a:ext cx="0" cy="0"/>
          <a:chOff x="0" y="0"/>
          <a:chExt cx="0" cy="0"/>
        </a:xfrm>
      </p:grpSpPr>
      <p:sp>
        <p:nvSpPr>
          <p:cNvPr id="126" name="Google Shape;12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0"/>
        <p:cNvGrpSpPr/>
        <p:nvPr/>
      </p:nvGrpSpPr>
      <p:grpSpPr>
        <a:xfrm>
          <a:off x="0" y="0"/>
          <a:ext cx="0" cy="0"/>
          <a:chOff x="0" y="0"/>
          <a:chExt cx="0" cy="0"/>
        </a:xfrm>
      </p:grpSpPr>
      <p:sp>
        <p:nvSpPr>
          <p:cNvPr id="21" name="Google Shape;21;p36"/>
          <p:cNvSpPr txBox="1">
            <a:spLocks noGrp="1"/>
          </p:cNvSpPr>
          <p:nvPr>
            <p:ph type="subTitle" idx="1"/>
          </p:nvPr>
        </p:nvSpPr>
        <p:spPr>
          <a:xfrm>
            <a:off x="618744" y="3558565"/>
            <a:ext cx="10963656" cy="10156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00"/>
              </a:spcBef>
              <a:spcAft>
                <a:spcPts val="0"/>
              </a:spcAft>
              <a:buClr>
                <a:schemeClr val="dk2"/>
              </a:buClr>
              <a:buSzPts val="2800"/>
              <a:buNone/>
              <a:defRPr sz="2800"/>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440"/>
              <a:buNone/>
              <a:defRPr sz="1800"/>
            </a:lvl3pPr>
            <a:lvl4pPr lvl="3" algn="ctr">
              <a:lnSpc>
                <a:spcPct val="90000"/>
              </a:lnSpc>
              <a:spcBef>
                <a:spcPts val="500"/>
              </a:spcBef>
              <a:spcAft>
                <a:spcPts val="0"/>
              </a:spcAft>
              <a:buClr>
                <a:schemeClr val="dk2"/>
              </a:buClr>
              <a:buSzPts val="960"/>
              <a:buNone/>
              <a:defRPr sz="1600"/>
            </a:lvl4pPr>
            <a:lvl5pPr lvl="4" algn="ctr">
              <a:lnSpc>
                <a:spcPct val="90000"/>
              </a:lnSpc>
              <a:spcBef>
                <a:spcPts val="500"/>
              </a:spcBef>
              <a:spcAft>
                <a:spcPts val="0"/>
              </a:spcAft>
              <a:buClr>
                <a:schemeClr val="dk2"/>
              </a:buClr>
              <a:buSzPts val="96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6"/>
          <p:cNvSpPr txBox="1"/>
          <p:nvPr/>
        </p:nvSpPr>
        <p:spPr>
          <a:xfrm>
            <a:off x="618744" y="2132992"/>
            <a:ext cx="10963656" cy="110953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2800" b="0" i="0">
                <a:solidFill>
                  <a:schemeClr val="dk2"/>
                </a:solidFill>
                <a:latin typeface="Tahoma"/>
                <a:ea typeface="Tahoma"/>
                <a:cs typeface="Tahoma"/>
                <a:sym typeface="Tahoma"/>
              </a:rPr>
              <a:t>Join our distribution list to receive updates and announcements: </a:t>
            </a:r>
            <a:endParaRPr/>
          </a:p>
          <a:p>
            <a:pPr marL="0" marR="0" lvl="0" indent="0" algn="ctr" rtl="0">
              <a:lnSpc>
                <a:spcPct val="90000"/>
              </a:lnSpc>
              <a:spcBef>
                <a:spcPts val="1800"/>
              </a:spcBef>
              <a:spcAft>
                <a:spcPts val="0"/>
              </a:spcAft>
              <a:buNone/>
            </a:pPr>
            <a:r>
              <a:rPr lang="en-US" sz="2800" b="0" i="0" u="sng">
                <a:solidFill>
                  <a:schemeClr val="accent6"/>
                </a:solidFill>
                <a:latin typeface="Tahoma"/>
                <a:ea typeface="Tahoma"/>
                <a:cs typeface="Tahoma"/>
                <a:sym typeface="Tahoma"/>
                <a:hlinkClick r:id="rId2">
                  <a:extLst>
                    <a:ext uri="{A12FA001-AC4F-418D-AE19-62706E023703}">
                      <ahyp:hlinkClr xmlns:ahyp="http://schemas.microsoft.com/office/drawing/2018/hyperlinkcolor" val="tx"/>
                    </a:ext>
                  </a:extLst>
                </a:hlinkClick>
              </a:rPr>
              <a:t>https://csgjusticecenter.org/resources/newsletters/</a:t>
            </a:r>
            <a:r>
              <a:rPr lang="en-US" sz="2800" b="0" i="0">
                <a:solidFill>
                  <a:schemeClr val="accent6"/>
                </a:solidFill>
                <a:latin typeface="Tahoma"/>
                <a:ea typeface="Tahoma"/>
                <a:cs typeface="Tahoma"/>
                <a:sym typeface="Tahoma"/>
              </a:rPr>
              <a:t>  </a:t>
            </a:r>
            <a:endParaRPr/>
          </a:p>
        </p:txBody>
      </p:sp>
      <p:sp>
        <p:nvSpPr>
          <p:cNvPr id="23" name="Google Shape;23;p36"/>
          <p:cNvSpPr txBox="1"/>
          <p:nvPr/>
        </p:nvSpPr>
        <p:spPr>
          <a:xfrm>
            <a:off x="626866" y="4890266"/>
            <a:ext cx="1095553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0" i="1">
                <a:solidFill>
                  <a:srgbClr val="404040"/>
                </a:solidFill>
                <a:latin typeface="Tahoma"/>
                <a:ea typeface="Tahoma"/>
                <a:cs typeface="Tahoma"/>
                <a:sym typeface="Tahoma"/>
              </a:rPr>
              <a:t>The presentation was developed by members of The Council of State Governments Justice Center staff. The statements made reflect the views of the authors, and should not be considered the official position of The Council of State Governments Justice Center, the members of The Council of State Governments, or the funding agency supporting the work.</a:t>
            </a:r>
            <a:endParaRPr/>
          </a:p>
          <a:p>
            <a:pPr marL="0" marR="0" lvl="0" indent="0" algn="ctr" rtl="0">
              <a:spcBef>
                <a:spcPts val="0"/>
              </a:spcBef>
              <a:spcAft>
                <a:spcPts val="0"/>
              </a:spcAft>
              <a:buNone/>
            </a:pPr>
            <a:endParaRPr sz="1200" b="0" i="1">
              <a:solidFill>
                <a:srgbClr val="404040"/>
              </a:solidFill>
              <a:latin typeface="Tahoma"/>
              <a:ea typeface="Tahoma"/>
              <a:cs typeface="Tahoma"/>
              <a:sym typeface="Tahoma"/>
            </a:endParaRPr>
          </a:p>
          <a:p>
            <a:pPr marL="0" marR="0" lvl="0" indent="0" algn="ctr" rtl="0">
              <a:spcBef>
                <a:spcPts val="0"/>
              </a:spcBef>
              <a:spcAft>
                <a:spcPts val="0"/>
              </a:spcAft>
              <a:buNone/>
            </a:pPr>
            <a:r>
              <a:rPr lang="en-US" sz="1200" b="0" i="0">
                <a:solidFill>
                  <a:srgbClr val="404040"/>
                </a:solidFill>
                <a:latin typeface="Tahoma"/>
                <a:ea typeface="Tahoma"/>
                <a:cs typeface="Tahoma"/>
                <a:sym typeface="Tahoma"/>
              </a:rPr>
              <a:t>© 2021 The Council of State Governments Justice Center</a:t>
            </a:r>
            <a:endParaRPr/>
          </a:p>
        </p:txBody>
      </p:sp>
      <p:sp>
        <p:nvSpPr>
          <p:cNvPr id="24" name="Google Shape;24;p36"/>
          <p:cNvSpPr txBox="1">
            <a:spLocks noGrp="1"/>
          </p:cNvSpPr>
          <p:nvPr>
            <p:ph type="ftr" idx="11"/>
          </p:nvPr>
        </p:nvSpPr>
        <p:spPr>
          <a:xfrm>
            <a:off x="1199895" y="6339189"/>
            <a:ext cx="6891676" cy="36576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25" name="Google Shape;25;p36"/>
          <p:cNvSpPr txBox="1">
            <a:spLocks noGrp="1"/>
          </p:cNvSpPr>
          <p:nvPr>
            <p:ph type="sldNum" idx="12"/>
          </p:nvPr>
        </p:nvSpPr>
        <p:spPr>
          <a:xfrm>
            <a:off x="609600" y="6336377"/>
            <a:ext cx="425824" cy="36576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6" name="Google Shape;26;p36"/>
          <p:cNvSpPr txBox="1">
            <a:spLocks noGrp="1"/>
          </p:cNvSpPr>
          <p:nvPr>
            <p:ph type="title"/>
          </p:nvPr>
        </p:nvSpPr>
        <p:spPr>
          <a:xfrm>
            <a:off x="609600" y="457200"/>
            <a:ext cx="10972800" cy="12573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0"/>
              </a:spcBef>
              <a:spcAft>
                <a:spcPts val="0"/>
              </a:spcAft>
              <a:buClr>
                <a:schemeClr val="dk2"/>
              </a:buClr>
              <a:buSzPts val="6000"/>
              <a:buFont typeface="Tahoma"/>
              <a:buNone/>
              <a:defRPr sz="6000" b="1" i="0" u="none" strike="noStrike" cap="none">
                <a:solidFill>
                  <a:schemeClr val="dk2"/>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Dark">
  <p:cSld name="Content Dark">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3"/>
          <p:cNvSpPr txBox="1">
            <a:spLocks noGrp="1"/>
          </p:cNvSpPr>
          <p:nvPr>
            <p:ph type="body" idx="1"/>
          </p:nvPr>
        </p:nvSpPr>
        <p:spPr>
          <a:xfrm>
            <a:off x="457202" y="1307592"/>
            <a:ext cx="11274425" cy="449884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3"/>
          <p:cNvSpPr txBox="1">
            <a:spLocks noGrp="1"/>
          </p:cNvSpPr>
          <p:nvPr>
            <p:ph type="body" idx="2"/>
          </p:nvPr>
        </p:nvSpPr>
        <p:spPr>
          <a:xfrm>
            <a:off x="457201" y="5806276"/>
            <a:ext cx="11277600" cy="338328"/>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750"/>
              <a:buNone/>
              <a:defRPr sz="75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body" idx="1"/>
          </p:nvPr>
        </p:nvSpPr>
        <p:spPr>
          <a:xfrm>
            <a:off x="609600" y="1841862"/>
            <a:ext cx="10972800" cy="3991379"/>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500"/>
              </a:spcBef>
              <a:spcAft>
                <a:spcPts val="0"/>
              </a:spcAft>
              <a:buClr>
                <a:schemeClr val="dk2"/>
              </a:buClr>
              <a:buSzPts val="3200"/>
              <a:buFont typeface="Arial"/>
              <a:buChar char="•"/>
              <a:defRPr sz="3200" b="0" i="0" u="none" strike="noStrike" cap="none">
                <a:solidFill>
                  <a:schemeClr val="dk2"/>
                </a:solidFill>
                <a:latin typeface="Tahoma"/>
                <a:ea typeface="Tahoma"/>
                <a:cs typeface="Tahoma"/>
                <a:sym typeface="Tahoma"/>
              </a:defRPr>
            </a:lvl1pPr>
            <a:lvl2pPr marL="914400" marR="0" lvl="1" indent="-419100" algn="l" rtl="0">
              <a:lnSpc>
                <a:spcPct val="90000"/>
              </a:lnSpc>
              <a:spcBef>
                <a:spcPts val="500"/>
              </a:spcBef>
              <a:spcAft>
                <a:spcPts val="0"/>
              </a:spcAft>
              <a:buClr>
                <a:schemeClr val="dk2"/>
              </a:buClr>
              <a:buSzPts val="3000"/>
              <a:buFont typeface="Noto Sans Symbols"/>
              <a:buChar char="▪"/>
              <a:defRPr sz="3000" b="0" i="0" u="none" strike="noStrike" cap="none">
                <a:solidFill>
                  <a:schemeClr val="dk2"/>
                </a:solidFill>
                <a:latin typeface="Tahoma"/>
                <a:ea typeface="Tahoma"/>
                <a:cs typeface="Tahoma"/>
                <a:sym typeface="Tahoma"/>
              </a:defRPr>
            </a:lvl2pPr>
            <a:lvl3pPr marL="1371600" marR="0" lvl="2" indent="-370839" algn="l" rtl="0">
              <a:lnSpc>
                <a:spcPct val="90000"/>
              </a:lnSpc>
              <a:spcBef>
                <a:spcPts val="500"/>
              </a:spcBef>
              <a:spcAft>
                <a:spcPts val="0"/>
              </a:spcAft>
              <a:buClr>
                <a:schemeClr val="dk2"/>
              </a:buClr>
              <a:buSzPts val="2240"/>
              <a:buFont typeface="Courier New"/>
              <a:buChar char="o"/>
              <a:defRPr sz="2800" b="0" i="0" u="none" strike="noStrike" cap="none">
                <a:solidFill>
                  <a:schemeClr val="dk2"/>
                </a:solidFill>
                <a:latin typeface="Tahoma"/>
                <a:ea typeface="Tahoma"/>
                <a:cs typeface="Tahoma"/>
                <a:sym typeface="Tahoma"/>
              </a:defRPr>
            </a:lvl3pPr>
            <a:lvl4pPr marL="1828800" marR="0" lvl="3" indent="-327660" algn="l" rtl="0">
              <a:lnSpc>
                <a:spcPct val="90000"/>
              </a:lnSpc>
              <a:spcBef>
                <a:spcPts val="500"/>
              </a:spcBef>
              <a:spcAft>
                <a:spcPts val="0"/>
              </a:spcAft>
              <a:buClr>
                <a:schemeClr val="dk2"/>
              </a:buClr>
              <a:buSzPts val="1560"/>
              <a:buFont typeface="Arial"/>
              <a:buChar char="•"/>
              <a:defRPr sz="2600" b="0" i="0" u="none" strike="noStrike" cap="none">
                <a:solidFill>
                  <a:schemeClr val="dk2"/>
                </a:solidFill>
                <a:latin typeface="Tahoma"/>
                <a:ea typeface="Tahoma"/>
                <a:cs typeface="Tahoma"/>
                <a:sym typeface="Tahoma"/>
              </a:defRPr>
            </a:lvl4pPr>
            <a:lvl5pPr marL="2286000" marR="0" lvl="4" indent="-320039" algn="l" rtl="0">
              <a:lnSpc>
                <a:spcPct val="90000"/>
              </a:lnSpc>
              <a:spcBef>
                <a:spcPts val="500"/>
              </a:spcBef>
              <a:spcAft>
                <a:spcPts val="0"/>
              </a:spcAft>
              <a:buClr>
                <a:schemeClr val="dk2"/>
              </a:buClr>
              <a:buSzPts val="1440"/>
              <a:buFont typeface="Avenir"/>
              <a:buChar char="−"/>
              <a:defRPr sz="2400" b="0" i="0" u="none" strike="noStrike" cap="none">
                <a:solidFill>
                  <a:schemeClr val="dk2"/>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9pPr>
          </a:lstStyle>
          <a:p>
            <a:endParaRPr/>
          </a:p>
        </p:txBody>
      </p:sp>
      <p:sp>
        <p:nvSpPr>
          <p:cNvPr id="11" name="Google Shape;11;p23"/>
          <p:cNvSpPr txBox="1">
            <a:spLocks noGrp="1"/>
          </p:cNvSpPr>
          <p:nvPr>
            <p:ph type="sldNum" idx="12"/>
          </p:nvPr>
        </p:nvSpPr>
        <p:spPr>
          <a:xfrm>
            <a:off x="609600" y="6336377"/>
            <a:ext cx="425824" cy="36576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Tahoma"/>
                <a:ea typeface="Tahoma"/>
                <a:cs typeface="Tahoma"/>
                <a:sym typeface="Tahoma"/>
              </a:defRPr>
            </a:lvl1pPr>
            <a:lvl2pPr marL="0" marR="0" lvl="1" indent="0" algn="r" rtl="0">
              <a:spcBef>
                <a:spcPts val="0"/>
              </a:spcBef>
              <a:buNone/>
              <a:defRPr sz="1200" b="0" i="0" u="none" strike="noStrike" cap="none">
                <a:solidFill>
                  <a:schemeClr val="lt1"/>
                </a:solidFill>
                <a:latin typeface="Tahoma"/>
                <a:ea typeface="Tahoma"/>
                <a:cs typeface="Tahoma"/>
                <a:sym typeface="Tahoma"/>
              </a:defRPr>
            </a:lvl2pPr>
            <a:lvl3pPr marL="0" marR="0" lvl="2" indent="0" algn="r" rtl="0">
              <a:spcBef>
                <a:spcPts val="0"/>
              </a:spcBef>
              <a:buNone/>
              <a:defRPr sz="1200" b="0" i="0" u="none" strike="noStrike" cap="none">
                <a:solidFill>
                  <a:schemeClr val="lt1"/>
                </a:solidFill>
                <a:latin typeface="Tahoma"/>
                <a:ea typeface="Tahoma"/>
                <a:cs typeface="Tahoma"/>
                <a:sym typeface="Tahoma"/>
              </a:defRPr>
            </a:lvl3pPr>
            <a:lvl4pPr marL="0" marR="0" lvl="3" indent="0" algn="r" rtl="0">
              <a:spcBef>
                <a:spcPts val="0"/>
              </a:spcBef>
              <a:buNone/>
              <a:defRPr sz="1200" b="0" i="0" u="none" strike="noStrike" cap="none">
                <a:solidFill>
                  <a:schemeClr val="lt1"/>
                </a:solidFill>
                <a:latin typeface="Tahoma"/>
                <a:ea typeface="Tahoma"/>
                <a:cs typeface="Tahoma"/>
                <a:sym typeface="Tahoma"/>
              </a:defRPr>
            </a:lvl4pPr>
            <a:lvl5pPr marL="0" marR="0" lvl="4" indent="0" algn="r" rtl="0">
              <a:spcBef>
                <a:spcPts val="0"/>
              </a:spcBef>
              <a:buNone/>
              <a:defRPr sz="1200" b="0" i="0" u="none" strike="noStrike" cap="none">
                <a:solidFill>
                  <a:schemeClr val="lt1"/>
                </a:solidFill>
                <a:latin typeface="Tahoma"/>
                <a:ea typeface="Tahoma"/>
                <a:cs typeface="Tahoma"/>
                <a:sym typeface="Tahoma"/>
              </a:defRPr>
            </a:lvl5pPr>
            <a:lvl6pPr marL="0" marR="0" lvl="5" indent="0" algn="r" rtl="0">
              <a:spcBef>
                <a:spcPts val="0"/>
              </a:spcBef>
              <a:buNone/>
              <a:defRPr sz="1200" b="0" i="0" u="none" strike="noStrike" cap="none">
                <a:solidFill>
                  <a:schemeClr val="lt1"/>
                </a:solidFill>
                <a:latin typeface="Tahoma"/>
                <a:ea typeface="Tahoma"/>
                <a:cs typeface="Tahoma"/>
                <a:sym typeface="Tahoma"/>
              </a:defRPr>
            </a:lvl6pPr>
            <a:lvl7pPr marL="0" marR="0" lvl="6" indent="0" algn="r" rtl="0">
              <a:spcBef>
                <a:spcPts val="0"/>
              </a:spcBef>
              <a:buNone/>
              <a:defRPr sz="1200" b="0" i="0" u="none" strike="noStrike" cap="none">
                <a:solidFill>
                  <a:schemeClr val="lt1"/>
                </a:solidFill>
                <a:latin typeface="Tahoma"/>
                <a:ea typeface="Tahoma"/>
                <a:cs typeface="Tahoma"/>
                <a:sym typeface="Tahoma"/>
              </a:defRPr>
            </a:lvl7pPr>
            <a:lvl8pPr marL="0" marR="0" lvl="7" indent="0" algn="r" rtl="0">
              <a:spcBef>
                <a:spcPts val="0"/>
              </a:spcBef>
              <a:buNone/>
              <a:defRPr sz="1200" b="0" i="0" u="none" strike="noStrike" cap="none">
                <a:solidFill>
                  <a:schemeClr val="lt1"/>
                </a:solidFill>
                <a:latin typeface="Tahoma"/>
                <a:ea typeface="Tahoma"/>
                <a:cs typeface="Tahoma"/>
                <a:sym typeface="Tahoma"/>
              </a:defRPr>
            </a:lvl8pPr>
            <a:lvl9pPr marL="0" marR="0" lvl="8" indent="0" algn="r" rtl="0">
              <a:spcBef>
                <a:spcPts val="0"/>
              </a:spcBef>
              <a:buNone/>
              <a:defRPr sz="1200" b="0" i="0" u="none" strike="noStrike" cap="none">
                <a:solidFill>
                  <a:schemeClr val="lt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104">
          <p15:clr>
            <a:srgbClr val="F26B43"/>
          </p15:clr>
        </p15:guide>
        <p15:guide id="4" orient="horz" pos="288">
          <p15:clr>
            <a:srgbClr val="F26B43"/>
          </p15:clr>
        </p15:guide>
        <p15:guide id="5" orient="horz" pos="1152">
          <p15:clr>
            <a:srgbClr val="F26B43"/>
          </p15:clr>
        </p15:guide>
        <p15:guide id="6" orient="horz" pos="3912">
          <p15:clr>
            <a:srgbClr val="F26B43"/>
          </p15:clr>
        </p15:guide>
        <p15:guide id="7" orient="horz" pos="4248">
          <p15:clr>
            <a:srgbClr val="F26B43"/>
          </p15:clr>
        </p15:guide>
        <p15:guide id="8" pos="384">
          <p15:clr>
            <a:srgbClr val="F26B43"/>
          </p15:clr>
        </p15:guide>
        <p15:guide id="9" pos="7296">
          <p15:clr>
            <a:srgbClr val="F26B43"/>
          </p15:clr>
        </p15:guide>
        <p15:guide id="10"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9"/>
        <p:cNvGrpSpPr/>
        <p:nvPr/>
      </p:nvGrpSpPr>
      <p:grpSpPr>
        <a:xfrm>
          <a:off x="0" y="0"/>
          <a:ext cx="0" cy="0"/>
          <a:chOff x="0" y="0"/>
          <a:chExt cx="0" cy="0"/>
        </a:xfrm>
      </p:grpSpPr>
      <p:sp>
        <p:nvSpPr>
          <p:cNvPr id="120" name="Google Shape;12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1" name="Google Shape;12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2" name="Google Shape;1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3" name="Google Shape;1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4" name="Google Shape;1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hyperlink" Target="mailto:lena@communitysolutionsinc.net" TargetMode="External"/><Relationship Id="rId4" Type="http://schemas.openxmlformats.org/officeDocument/2006/relationships/hyperlink" Target="http://www.communitysolutionsinc.n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mailto:rhaneberg@csg.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9C909-BA62-564F-B21F-39D5C9055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6221"/>
            <a:ext cx="12192000" cy="1191779"/>
          </a:xfrm>
          <a:prstGeom prst="rect">
            <a:avLst/>
          </a:prstGeom>
        </p:spPr>
      </p:pic>
      <p:pic>
        <p:nvPicPr>
          <p:cNvPr id="3" name="Picture 2" descr="Text&#10;&#10;Description automatically generated">
            <a:extLst>
              <a:ext uri="{FF2B5EF4-FFF2-40B4-BE49-F238E27FC236}">
                <a16:creationId xmlns:a16="http://schemas.microsoft.com/office/drawing/2014/main" id="{5CA6E296-492F-804D-AEF4-D6573F2D5529}"/>
              </a:ext>
            </a:extLst>
          </p:cNvPr>
          <p:cNvPicPr>
            <a:picLocks noChangeAspect="1"/>
          </p:cNvPicPr>
          <p:nvPr/>
        </p:nvPicPr>
        <p:blipFill>
          <a:blip r:embed="rId4"/>
          <a:stretch>
            <a:fillRect/>
          </a:stretch>
        </p:blipFill>
        <p:spPr>
          <a:xfrm>
            <a:off x="0" y="0"/>
            <a:ext cx="12192000" cy="5666221"/>
          </a:xfrm>
          <a:prstGeom prst="rect">
            <a:avLst/>
          </a:prstGeom>
        </p:spPr>
      </p:pic>
    </p:spTree>
    <p:extLst>
      <p:ext uri="{BB962C8B-B14F-4D97-AF65-F5344CB8AC3E}">
        <p14:creationId xmlns:p14="http://schemas.microsoft.com/office/powerpoint/2010/main" val="2894168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3"/>
        <p:cNvGrpSpPr/>
        <p:nvPr/>
      </p:nvGrpSpPr>
      <p:grpSpPr>
        <a:xfrm>
          <a:off x="0" y="0"/>
          <a:ext cx="0" cy="0"/>
          <a:chOff x="0" y="0"/>
          <a:chExt cx="0" cy="0"/>
        </a:xfrm>
      </p:grpSpPr>
      <p:pic>
        <p:nvPicPr>
          <p:cNvPr id="234" name="Google Shape;234;p10"/>
          <p:cNvPicPr preferRelativeResize="0"/>
          <p:nvPr/>
        </p:nvPicPr>
        <p:blipFill rotWithShape="1">
          <a:blip r:embed="rId3">
            <a:alphaModFix/>
          </a:blip>
          <a:srcRect/>
          <a:stretch/>
        </p:blipFill>
        <p:spPr>
          <a:xfrm>
            <a:off x="1521767" y="0"/>
            <a:ext cx="9148465" cy="6858000"/>
          </a:xfrm>
          <a:prstGeom prst="rect">
            <a:avLst/>
          </a:prstGeom>
          <a:noFill/>
          <a:ln>
            <a:noFill/>
          </a:ln>
        </p:spPr>
      </p:pic>
      <p:sp>
        <p:nvSpPr>
          <p:cNvPr id="235" name="Google Shape;235;p10" descr="Assessment and Intervention Center, Marion County/Indianapolis"/>
          <p:cNvSpPr txBox="1"/>
          <p:nvPr/>
        </p:nvSpPr>
        <p:spPr>
          <a:xfrm>
            <a:off x="3829050" y="424543"/>
            <a:ext cx="475977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Calibri"/>
              <a:buNone/>
            </a:pPr>
            <a:r>
              <a:rPr lang="en-US" sz="1400" b="0" i="0" u="none" strike="noStrike" cap="none">
                <a:solidFill>
                  <a:srgbClr val="FFFFFF"/>
                </a:solidFill>
                <a:latin typeface="Calibri"/>
                <a:ea typeface="Calibri"/>
                <a:cs typeface="Calibri"/>
                <a:sym typeface="Calibri"/>
              </a:rPr>
              <a:t>Marion County/Indianapolis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39"/>
        <p:cNvGrpSpPr/>
        <p:nvPr/>
      </p:nvGrpSpPr>
      <p:grpSpPr>
        <a:xfrm>
          <a:off x="0" y="0"/>
          <a:ext cx="0" cy="0"/>
          <a:chOff x="0" y="0"/>
          <a:chExt cx="0" cy="0"/>
        </a:xfrm>
      </p:grpSpPr>
      <p:sp>
        <p:nvSpPr>
          <p:cNvPr id="240" name="Google Shape;240;p11"/>
          <p:cNvSpPr/>
          <p:nvPr/>
        </p:nvSpPr>
        <p:spPr>
          <a:xfrm>
            <a:off x="0" y="0"/>
            <a:ext cx="12192000" cy="68580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1" name="Google Shape;241;p11"/>
          <p:cNvSpPr/>
          <p:nvPr/>
        </p:nvSpPr>
        <p:spPr>
          <a:xfrm>
            <a:off x="477012" y="480060"/>
            <a:ext cx="11237976" cy="589788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42" name="Google Shape;242;p11" descr="Interior of Assessment and Intervention center"/>
          <p:cNvPicPr preferRelativeResize="0"/>
          <p:nvPr/>
        </p:nvPicPr>
        <p:blipFill rotWithShape="1">
          <a:blip r:embed="rId3">
            <a:alphaModFix/>
          </a:blip>
          <a:srcRect t="10207" r="4" b="3"/>
          <a:stretch/>
        </p:blipFill>
        <p:spPr>
          <a:xfrm>
            <a:off x="641276" y="643467"/>
            <a:ext cx="4013020" cy="2702558"/>
          </a:xfrm>
          <a:prstGeom prst="rect">
            <a:avLst/>
          </a:prstGeom>
          <a:noFill/>
          <a:ln>
            <a:noFill/>
          </a:ln>
        </p:spPr>
      </p:pic>
      <p:pic>
        <p:nvPicPr>
          <p:cNvPr id="243" name="Google Shape;243;p11" descr="Interior of Assessment and Intervention Center"/>
          <p:cNvPicPr preferRelativeResize="0"/>
          <p:nvPr/>
        </p:nvPicPr>
        <p:blipFill rotWithShape="1">
          <a:blip r:embed="rId4">
            <a:alphaModFix/>
          </a:blip>
          <a:srcRect r="-1" b="10073"/>
          <a:stretch/>
        </p:blipFill>
        <p:spPr>
          <a:xfrm>
            <a:off x="643467" y="3509433"/>
            <a:ext cx="4010830" cy="2705099"/>
          </a:xfrm>
          <a:prstGeom prst="rect">
            <a:avLst/>
          </a:prstGeom>
          <a:noFill/>
          <a:ln>
            <a:noFill/>
          </a:ln>
        </p:spPr>
      </p:pic>
      <p:pic>
        <p:nvPicPr>
          <p:cNvPr id="244" name="Google Shape;244;p11" descr="Exterior of Assessment and Intervention Center"/>
          <p:cNvPicPr preferRelativeResize="0"/>
          <p:nvPr/>
        </p:nvPicPr>
        <p:blipFill rotWithShape="1">
          <a:blip r:embed="rId5">
            <a:alphaModFix/>
          </a:blip>
          <a:srcRect l="9319" b="-1"/>
          <a:stretch/>
        </p:blipFill>
        <p:spPr>
          <a:xfrm>
            <a:off x="4812633" y="643467"/>
            <a:ext cx="6735900" cy="557106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2"/>
          <p:cNvSpPr txBox="1">
            <a:spLocks noGrp="1"/>
          </p:cNvSpPr>
          <p:nvPr>
            <p:ph type="title"/>
          </p:nvPr>
        </p:nvSpPr>
        <p:spPr>
          <a:xfrm>
            <a:off x="576948" y="85060"/>
            <a:ext cx="10997691" cy="147055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A3838"/>
              </a:buClr>
              <a:buSzPts val="2400"/>
              <a:buFont typeface="Verdana"/>
              <a:buNone/>
            </a:pPr>
            <a:r>
              <a:rPr lang="en-US" sz="2400" b="1" dirty="0">
                <a:solidFill>
                  <a:srgbClr val="3A3838"/>
                </a:solidFill>
                <a:latin typeface="Verdana"/>
                <a:ea typeface="Verdana"/>
                <a:cs typeface="Verdana"/>
                <a:sym typeface="Verdana"/>
              </a:rPr>
              <a:t>AIC Substance Use Self-Reported Data</a:t>
            </a:r>
            <a:br>
              <a:rPr lang="en-US" sz="2400" b="1" dirty="0">
                <a:solidFill>
                  <a:srgbClr val="3A3838"/>
                </a:solidFill>
                <a:latin typeface="Verdana"/>
                <a:ea typeface="Verdana"/>
                <a:cs typeface="Verdana"/>
                <a:sym typeface="Verdana"/>
              </a:rPr>
            </a:br>
            <a:r>
              <a:rPr lang="en-US" sz="2400" b="1" dirty="0">
                <a:solidFill>
                  <a:srgbClr val="3A3838"/>
                </a:solidFill>
                <a:latin typeface="Verdana"/>
                <a:ea typeface="Verdana"/>
                <a:cs typeface="Verdana"/>
                <a:sym typeface="Verdana"/>
              </a:rPr>
              <a:t>August 2021</a:t>
            </a:r>
            <a:endParaRPr dirty="0"/>
          </a:p>
        </p:txBody>
      </p:sp>
      <p:graphicFrame>
        <p:nvGraphicFramePr>
          <p:cNvPr id="250" name="Google Shape;250;p12" descr="Pie chart showing that alcohol is most common primary substance"/>
          <p:cNvGraphicFramePr/>
          <p:nvPr>
            <p:extLst>
              <p:ext uri="{D42A27DB-BD31-4B8C-83A1-F6EECF244321}">
                <p14:modId xmlns:p14="http://schemas.microsoft.com/office/powerpoint/2010/main" val="1072998979"/>
              </p:ext>
            </p:extLst>
          </p:nvPr>
        </p:nvGraphicFramePr>
        <p:xfrm>
          <a:off x="576949" y="1187017"/>
          <a:ext cx="5632465" cy="4639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1" name="Google Shape;251;p12" descr="Pie chart showing that stimulants are most common secondary substance"/>
          <p:cNvGraphicFramePr/>
          <p:nvPr>
            <p:extLst>
              <p:ext uri="{D42A27DB-BD31-4B8C-83A1-F6EECF244321}">
                <p14:modId xmlns:p14="http://schemas.microsoft.com/office/powerpoint/2010/main" val="1061402497"/>
              </p:ext>
            </p:extLst>
          </p:nvPr>
        </p:nvGraphicFramePr>
        <p:xfrm>
          <a:off x="5486401" y="1250812"/>
          <a:ext cx="6722985" cy="4575829"/>
        </p:xfrm>
        <a:graphic>
          <a:graphicData uri="http://schemas.openxmlformats.org/drawingml/2006/chart">
            <c:chart xmlns:c="http://schemas.openxmlformats.org/drawingml/2006/chart" xmlns:r="http://schemas.openxmlformats.org/officeDocument/2006/relationships" r:id="rId4"/>
          </a:graphicData>
        </a:graphic>
      </p:graphicFrame>
      <p:sp>
        <p:nvSpPr>
          <p:cNvPr id="252" name="Google Shape;252;p12"/>
          <p:cNvSpPr txBox="1"/>
          <p:nvPr/>
        </p:nvSpPr>
        <p:spPr>
          <a:xfrm>
            <a:off x="1064314" y="6024145"/>
            <a:ext cx="10022957" cy="7487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33"/>
              <a:buFont typeface="Calibri"/>
              <a:buNone/>
            </a:pPr>
            <a:r>
              <a:rPr lang="en-US" sz="2133" b="1" i="0" u="none" strike="noStrike" cap="none" dirty="0">
                <a:solidFill>
                  <a:srgbClr val="000000"/>
                </a:solidFill>
                <a:latin typeface="Calibri"/>
                <a:ea typeface="Calibri"/>
                <a:cs typeface="Calibri"/>
                <a:sym typeface="Calibri"/>
              </a:rPr>
              <a:t>Alcohol = the most commonly reported primary (36%) followed by opioids (29%)  Stimulants = the most common secondary (35%) followed by </a:t>
            </a:r>
            <a:r>
              <a:rPr lang="en-US" sz="2133" b="1" i="0" u="none" strike="noStrike" cap="none" dirty="0" err="1">
                <a:solidFill>
                  <a:srgbClr val="000000"/>
                </a:solidFill>
                <a:latin typeface="Calibri"/>
                <a:ea typeface="Calibri"/>
                <a:cs typeface="Calibri"/>
                <a:sym typeface="Calibri"/>
              </a:rPr>
              <a:t>canniboids</a:t>
            </a:r>
            <a:r>
              <a:rPr lang="en-US" sz="2133" b="1" i="0" u="none" strike="noStrike" cap="none" dirty="0">
                <a:solidFill>
                  <a:srgbClr val="000000"/>
                </a:solidFill>
                <a:latin typeface="Calibri"/>
                <a:ea typeface="Calibri"/>
                <a:cs typeface="Calibri"/>
                <a:sym typeface="Calibri"/>
              </a:rPr>
              <a:t> (26%)</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3"/>
          <p:cNvSpPr txBox="1">
            <a:spLocks noGrp="1"/>
          </p:cNvSpPr>
          <p:nvPr>
            <p:ph type="title"/>
          </p:nvPr>
        </p:nvSpPr>
        <p:spPr>
          <a:xfrm>
            <a:off x="597154" y="-115123"/>
            <a:ext cx="10997691" cy="147055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A3838"/>
              </a:buClr>
              <a:buSzPts val="2400"/>
              <a:buFont typeface="Verdana"/>
              <a:buNone/>
            </a:pPr>
            <a:r>
              <a:rPr lang="en-US" sz="2400" b="1">
                <a:solidFill>
                  <a:srgbClr val="3A3838"/>
                </a:solidFill>
                <a:latin typeface="Verdana"/>
                <a:ea typeface="Verdana"/>
                <a:cs typeface="Verdana"/>
                <a:sym typeface="Verdana"/>
              </a:rPr>
              <a:t>AIC Behavioral Health Self-Reported Data</a:t>
            </a:r>
            <a:br>
              <a:rPr lang="en-US" sz="2400" b="1">
                <a:solidFill>
                  <a:srgbClr val="3A3838"/>
                </a:solidFill>
                <a:latin typeface="Verdana"/>
                <a:ea typeface="Verdana"/>
                <a:cs typeface="Verdana"/>
                <a:sym typeface="Verdana"/>
              </a:rPr>
            </a:br>
            <a:r>
              <a:rPr lang="en-US" sz="2400" b="1">
                <a:solidFill>
                  <a:srgbClr val="3A3838"/>
                </a:solidFill>
                <a:latin typeface="Verdana"/>
                <a:ea typeface="Verdana"/>
                <a:cs typeface="Verdana"/>
                <a:sym typeface="Verdana"/>
              </a:rPr>
              <a:t>August 2021</a:t>
            </a:r>
            <a:endParaRPr/>
          </a:p>
        </p:txBody>
      </p:sp>
      <p:sp>
        <p:nvSpPr>
          <p:cNvPr id="258" name="Google Shape;258;p13"/>
          <p:cNvSpPr txBox="1"/>
          <p:nvPr/>
        </p:nvSpPr>
        <p:spPr>
          <a:xfrm>
            <a:off x="7378812" y="2515804"/>
            <a:ext cx="4521893" cy="230832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Behavioral Health</a:t>
            </a:r>
            <a:endParaRPr/>
          </a:p>
          <a:p>
            <a:pPr marL="0" marR="0" lvl="0" indent="0" algn="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Top 4 Self-Reported Issues:</a:t>
            </a:r>
            <a:endParaRPr/>
          </a:p>
          <a:p>
            <a:pPr marL="380990" marR="0" lvl="0" indent="-380990" algn="r"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Depression (28%)</a:t>
            </a:r>
            <a:endParaRPr/>
          </a:p>
          <a:p>
            <a:pPr marL="380990" marR="0" lvl="0" indent="-380990" algn="r"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Anxiety (23%)</a:t>
            </a:r>
            <a:endParaRPr/>
          </a:p>
          <a:p>
            <a:pPr marL="380990" marR="0" lvl="0" indent="-380990" algn="r"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Bipolar Disorder (19%)</a:t>
            </a:r>
            <a:endParaRPr/>
          </a:p>
          <a:p>
            <a:pPr marL="380990" marR="0" lvl="0" indent="-380990" algn="r"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Schizophrenia Spectrum (15%)</a:t>
            </a:r>
            <a:endParaRPr/>
          </a:p>
        </p:txBody>
      </p:sp>
      <p:graphicFrame>
        <p:nvGraphicFramePr>
          <p:cNvPr id="259" name="Google Shape;259;p13" descr="Pie chart showing top 4 behavioral health self-reported issues: depression, anxiety, bipolar disorder, schizophrenia spectrum"/>
          <p:cNvGraphicFramePr/>
          <p:nvPr>
            <p:extLst>
              <p:ext uri="{D42A27DB-BD31-4B8C-83A1-F6EECF244321}">
                <p14:modId xmlns:p14="http://schemas.microsoft.com/office/powerpoint/2010/main" val="3580378830"/>
              </p:ext>
            </p:extLst>
          </p:nvPr>
        </p:nvGraphicFramePr>
        <p:xfrm>
          <a:off x="-425304" y="1045249"/>
          <a:ext cx="10349023" cy="567452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aphicFrame>
        <p:nvGraphicFramePr>
          <p:cNvPr id="265" name="Google Shape;265;p14" descr="Table showing AIC gender and race data March 2021 through August 2021"/>
          <p:cNvGraphicFramePr/>
          <p:nvPr/>
        </p:nvGraphicFramePr>
        <p:xfrm>
          <a:off x="1389576" y="1137520"/>
          <a:ext cx="9859100" cy="5732050"/>
        </p:xfrm>
        <a:graphic>
          <a:graphicData uri="http://schemas.openxmlformats.org/drawingml/2006/table">
            <a:tbl>
              <a:tblPr>
                <a:noFill/>
                <a:tableStyleId>{2C244679-A0C7-4E0B-8E83-CD8B624B79D0}</a:tableStyleId>
              </a:tblPr>
              <a:tblGrid>
                <a:gridCol w="1540975">
                  <a:extLst>
                    <a:ext uri="{9D8B030D-6E8A-4147-A177-3AD203B41FA5}">
                      <a16:colId xmlns:a16="http://schemas.microsoft.com/office/drawing/2014/main" val="20000"/>
                    </a:ext>
                  </a:extLst>
                </a:gridCol>
                <a:gridCol w="1440250">
                  <a:extLst>
                    <a:ext uri="{9D8B030D-6E8A-4147-A177-3AD203B41FA5}">
                      <a16:colId xmlns:a16="http://schemas.microsoft.com/office/drawing/2014/main" val="20001"/>
                    </a:ext>
                  </a:extLst>
                </a:gridCol>
                <a:gridCol w="747150">
                  <a:extLst>
                    <a:ext uri="{9D8B030D-6E8A-4147-A177-3AD203B41FA5}">
                      <a16:colId xmlns:a16="http://schemas.microsoft.com/office/drawing/2014/main" val="20002"/>
                    </a:ext>
                  </a:extLst>
                </a:gridCol>
                <a:gridCol w="1271925">
                  <a:extLst>
                    <a:ext uri="{9D8B030D-6E8A-4147-A177-3AD203B41FA5}">
                      <a16:colId xmlns:a16="http://schemas.microsoft.com/office/drawing/2014/main" val="20003"/>
                    </a:ext>
                  </a:extLst>
                </a:gridCol>
                <a:gridCol w="1764275">
                  <a:extLst>
                    <a:ext uri="{9D8B030D-6E8A-4147-A177-3AD203B41FA5}">
                      <a16:colId xmlns:a16="http://schemas.microsoft.com/office/drawing/2014/main" val="20004"/>
                    </a:ext>
                  </a:extLst>
                </a:gridCol>
                <a:gridCol w="979625">
                  <a:extLst>
                    <a:ext uri="{9D8B030D-6E8A-4147-A177-3AD203B41FA5}">
                      <a16:colId xmlns:a16="http://schemas.microsoft.com/office/drawing/2014/main" val="20005"/>
                    </a:ext>
                  </a:extLst>
                </a:gridCol>
                <a:gridCol w="1124275">
                  <a:extLst>
                    <a:ext uri="{9D8B030D-6E8A-4147-A177-3AD203B41FA5}">
                      <a16:colId xmlns:a16="http://schemas.microsoft.com/office/drawing/2014/main" val="20006"/>
                    </a:ext>
                  </a:extLst>
                </a:gridCol>
                <a:gridCol w="990625">
                  <a:extLst>
                    <a:ext uri="{9D8B030D-6E8A-4147-A177-3AD203B41FA5}">
                      <a16:colId xmlns:a16="http://schemas.microsoft.com/office/drawing/2014/main" val="20007"/>
                    </a:ext>
                  </a:extLst>
                </a:gridCol>
              </a:tblGrid>
              <a:tr h="506150">
                <a:tc>
                  <a:txBody>
                    <a:bodyPr/>
                    <a:lstStyle/>
                    <a:p>
                      <a:pPr marL="0" marR="0" lvl="0" indent="0" algn="ctr" rtl="0">
                        <a:spcBef>
                          <a:spcPts val="0"/>
                        </a:spcBef>
                        <a:spcAft>
                          <a:spcPts val="0"/>
                        </a:spcAft>
                        <a:buNone/>
                      </a:pPr>
                      <a:r>
                        <a:rPr lang="en-US" sz="1500" b="1" u="none" strike="noStrike" cap="none">
                          <a:latin typeface="Calibri"/>
                          <a:ea typeface="Calibri"/>
                          <a:cs typeface="Calibri"/>
                          <a:sym typeface="Calibri"/>
                        </a:rPr>
                        <a:t>Referral vs Discharge</a:t>
                      </a:r>
                      <a:endParaRPr sz="1500" b="1" i="0" u="none" strike="noStrike" cap="none">
                        <a:solidFill>
                          <a:srgbClr val="000000"/>
                        </a:solidFill>
                        <a:latin typeface="Calibri"/>
                        <a:ea typeface="Calibri"/>
                        <a:cs typeface="Calibri"/>
                        <a:sym typeface="Calibri"/>
                      </a:endParaRPr>
                    </a:p>
                  </a:txBody>
                  <a:tcPr marL="12700" marR="12700" marT="12700" marB="0" anchor="b">
                    <a:solidFill>
                      <a:srgbClr val="92D050"/>
                    </a:solidFill>
                  </a:tcPr>
                </a:tc>
                <a:tc>
                  <a:txBody>
                    <a:bodyPr/>
                    <a:lstStyle/>
                    <a:p>
                      <a:pPr marL="0" marR="0" lvl="0" indent="0" algn="ctr" rtl="0">
                        <a:spcBef>
                          <a:spcPts val="0"/>
                        </a:spcBef>
                        <a:spcAft>
                          <a:spcPts val="0"/>
                        </a:spcAft>
                        <a:buNone/>
                      </a:pPr>
                      <a:r>
                        <a:rPr lang="en-US" sz="1500" b="1" u="none" strike="noStrike" cap="none">
                          <a:latin typeface="Calibri"/>
                          <a:ea typeface="Calibri"/>
                          <a:cs typeface="Calibri"/>
                          <a:sym typeface="Calibri"/>
                        </a:rPr>
                        <a:t>Black or African-American</a:t>
                      </a:r>
                      <a:endParaRPr sz="1500" b="1" i="0" u="none" strike="noStrike" cap="none">
                        <a:solidFill>
                          <a:srgbClr val="000000"/>
                        </a:solidFill>
                        <a:latin typeface="Calibri"/>
                        <a:ea typeface="Calibri"/>
                        <a:cs typeface="Calibri"/>
                        <a:sym typeface="Calibri"/>
                      </a:endParaRPr>
                    </a:p>
                  </a:txBody>
                  <a:tcPr marL="12700" marR="12700" marT="12700" marB="0" anchor="b">
                    <a:solidFill>
                      <a:srgbClr val="92D050"/>
                    </a:solidFill>
                  </a:tcPr>
                </a:tc>
                <a:tc>
                  <a:txBody>
                    <a:bodyPr/>
                    <a:lstStyle/>
                    <a:p>
                      <a:pPr marL="0" marR="0" lvl="0" indent="0" algn="ctr" rtl="0">
                        <a:spcBef>
                          <a:spcPts val="0"/>
                        </a:spcBef>
                        <a:spcAft>
                          <a:spcPts val="0"/>
                        </a:spcAft>
                        <a:buNone/>
                      </a:pPr>
                      <a:r>
                        <a:rPr lang="en-US" sz="1500" b="1" i="0" u="none" strike="noStrike" cap="none">
                          <a:solidFill>
                            <a:schemeClr val="dk1"/>
                          </a:solidFill>
                          <a:latin typeface="Calibri"/>
                          <a:ea typeface="Calibri"/>
                          <a:cs typeface="Calibri"/>
                          <a:sym typeface="Calibri"/>
                        </a:rPr>
                        <a:t>White</a:t>
                      </a:r>
                      <a:endParaRPr sz="1500" b="1" i="0" u="none" strike="noStrike" cap="none">
                        <a:solidFill>
                          <a:srgbClr val="000000"/>
                        </a:solidFill>
                        <a:latin typeface="Calibri"/>
                        <a:ea typeface="Calibri"/>
                        <a:cs typeface="Calibri"/>
                        <a:sym typeface="Calibri"/>
                      </a:endParaRPr>
                    </a:p>
                  </a:txBody>
                  <a:tcPr marL="12700" marR="12700" marT="12700" marB="0" anchor="b">
                    <a:solidFill>
                      <a:srgbClr val="92D050"/>
                    </a:solidFill>
                  </a:tcPr>
                </a:tc>
                <a:tc>
                  <a:txBody>
                    <a:bodyPr/>
                    <a:lstStyle/>
                    <a:p>
                      <a:pPr marL="0" marR="0" lvl="0" indent="0" algn="ctr" rtl="0">
                        <a:spcBef>
                          <a:spcPts val="0"/>
                        </a:spcBef>
                        <a:spcAft>
                          <a:spcPts val="0"/>
                        </a:spcAft>
                        <a:buNone/>
                      </a:pPr>
                      <a:r>
                        <a:rPr lang="en-US" sz="1500" b="1" i="0" u="none" strike="noStrike" cap="none">
                          <a:solidFill>
                            <a:srgbClr val="000000"/>
                          </a:solidFill>
                          <a:latin typeface="Calibri"/>
                          <a:ea typeface="Calibri"/>
                          <a:cs typeface="Calibri"/>
                          <a:sym typeface="Calibri"/>
                        </a:rPr>
                        <a:t>Asian or Pacific Islander</a:t>
                      </a:r>
                      <a:endParaRPr sz="1500" b="1" i="0" u="none" strike="noStrike" cap="none">
                        <a:solidFill>
                          <a:srgbClr val="000000"/>
                        </a:solidFill>
                        <a:latin typeface="Calibri"/>
                        <a:ea typeface="Calibri"/>
                        <a:cs typeface="Calibri"/>
                        <a:sym typeface="Calibri"/>
                      </a:endParaRPr>
                    </a:p>
                  </a:txBody>
                  <a:tcPr marL="12700" marR="12700" marT="12700" marB="0" anchor="b">
                    <a:solidFill>
                      <a:srgbClr val="92D050"/>
                    </a:solidFill>
                  </a:tcPr>
                </a:tc>
                <a:tc>
                  <a:txBody>
                    <a:bodyPr/>
                    <a:lstStyle/>
                    <a:p>
                      <a:pPr marL="0" marR="0" lvl="0" indent="0" algn="ctr" rtl="0">
                        <a:spcBef>
                          <a:spcPts val="0"/>
                        </a:spcBef>
                        <a:spcAft>
                          <a:spcPts val="0"/>
                        </a:spcAft>
                        <a:buNone/>
                      </a:pPr>
                      <a:r>
                        <a:rPr lang="en-US" sz="1500" b="1" i="0" u="none" strike="noStrike" cap="none">
                          <a:solidFill>
                            <a:srgbClr val="000000"/>
                          </a:solidFill>
                          <a:latin typeface="Calibri"/>
                          <a:ea typeface="Calibri"/>
                          <a:cs typeface="Calibri"/>
                          <a:sym typeface="Calibri"/>
                        </a:rPr>
                        <a:t>Native American or Alaskan Native</a:t>
                      </a:r>
                      <a:endParaRPr sz="1500" b="1" i="0" u="none" strike="noStrike" cap="none">
                        <a:solidFill>
                          <a:srgbClr val="000000"/>
                        </a:solidFill>
                        <a:latin typeface="Calibri"/>
                        <a:ea typeface="Calibri"/>
                        <a:cs typeface="Calibri"/>
                        <a:sym typeface="Calibri"/>
                      </a:endParaRPr>
                    </a:p>
                  </a:txBody>
                  <a:tcPr marL="12700" marR="12700" marT="12700" marB="0" anchor="b">
                    <a:solidFill>
                      <a:srgbClr val="92D050"/>
                    </a:solidFill>
                  </a:tcPr>
                </a:tc>
                <a:tc>
                  <a:txBody>
                    <a:bodyPr/>
                    <a:lstStyle/>
                    <a:p>
                      <a:pPr marL="0" marR="0" lvl="0" indent="0" algn="ctr" rtl="0">
                        <a:spcBef>
                          <a:spcPts val="0"/>
                        </a:spcBef>
                        <a:spcAft>
                          <a:spcPts val="0"/>
                        </a:spcAft>
                        <a:buNone/>
                      </a:pPr>
                      <a:r>
                        <a:rPr lang="en-US" sz="1500" b="1" u="none" strike="noStrike" cap="none">
                          <a:latin typeface="Calibri"/>
                          <a:ea typeface="Calibri"/>
                          <a:cs typeface="Calibri"/>
                          <a:sym typeface="Calibri"/>
                        </a:rPr>
                        <a:t>Other</a:t>
                      </a:r>
                      <a:endParaRPr sz="1500" b="1" i="0" u="none" strike="noStrike" cap="none">
                        <a:solidFill>
                          <a:srgbClr val="000000"/>
                        </a:solidFill>
                        <a:latin typeface="Calibri"/>
                        <a:ea typeface="Calibri"/>
                        <a:cs typeface="Calibri"/>
                        <a:sym typeface="Calibri"/>
                      </a:endParaRPr>
                    </a:p>
                  </a:txBody>
                  <a:tcPr marL="12700" marR="12700" marT="12700" marB="0" anchor="b">
                    <a:solidFill>
                      <a:srgbClr val="92D050"/>
                    </a:solidFill>
                  </a:tcPr>
                </a:tc>
                <a:tc>
                  <a:txBody>
                    <a:bodyPr/>
                    <a:lstStyle/>
                    <a:p>
                      <a:pPr marL="0" marR="0" lvl="0" indent="0" algn="ctr" rtl="0">
                        <a:spcBef>
                          <a:spcPts val="0"/>
                        </a:spcBef>
                        <a:spcAft>
                          <a:spcPts val="0"/>
                        </a:spcAft>
                        <a:buNone/>
                      </a:pPr>
                      <a:r>
                        <a:rPr lang="en-US" sz="1500" b="1" i="0" u="none" strike="noStrike" cap="none">
                          <a:solidFill>
                            <a:srgbClr val="000000"/>
                          </a:solidFill>
                          <a:latin typeface="Calibri"/>
                          <a:ea typeface="Calibri"/>
                          <a:cs typeface="Calibri"/>
                          <a:sym typeface="Calibri"/>
                        </a:rPr>
                        <a:t>Unidentified</a:t>
                      </a:r>
                      <a:endParaRPr/>
                    </a:p>
                  </a:txBody>
                  <a:tcPr marL="12700" marR="12700" marT="12700" marB="0" anchor="b">
                    <a:solidFill>
                      <a:srgbClr val="92D050"/>
                    </a:solidFill>
                  </a:tcPr>
                </a:tc>
                <a:tc>
                  <a:txBody>
                    <a:bodyPr/>
                    <a:lstStyle/>
                    <a:p>
                      <a:pPr marL="0" marR="0" lvl="0" indent="0" algn="ctr" rtl="0">
                        <a:spcBef>
                          <a:spcPts val="0"/>
                        </a:spcBef>
                        <a:spcAft>
                          <a:spcPts val="0"/>
                        </a:spcAft>
                        <a:buNone/>
                      </a:pPr>
                      <a:r>
                        <a:rPr lang="en-US" sz="1500" b="1" i="0" u="none" strike="noStrike" cap="none">
                          <a:solidFill>
                            <a:srgbClr val="000000"/>
                          </a:solidFill>
                          <a:latin typeface="Calibri"/>
                          <a:ea typeface="Calibri"/>
                          <a:cs typeface="Calibri"/>
                          <a:sym typeface="Calibri"/>
                        </a:rPr>
                        <a:t>TOTAL </a:t>
                      </a:r>
                      <a:endParaRPr/>
                    </a:p>
                  </a:txBody>
                  <a:tcPr marL="12700" marR="12700" marT="12700" marB="0" anchor="b">
                    <a:solidFill>
                      <a:srgbClr val="92D050"/>
                    </a:solidFill>
                  </a:tcPr>
                </a:tc>
                <a:extLst>
                  <a:ext uri="{0D108BD9-81ED-4DB2-BD59-A6C34878D82A}">
                    <a16:rowId xmlns:a16="http://schemas.microsoft.com/office/drawing/2014/main" val="10000"/>
                  </a:ext>
                </a:extLst>
              </a:tr>
              <a:tr h="320075">
                <a:tc>
                  <a:txBody>
                    <a:bodyPr/>
                    <a:lstStyle/>
                    <a:p>
                      <a:pPr marL="0" marR="0" lvl="0" indent="0" algn="l" rtl="0">
                        <a:spcBef>
                          <a:spcPts val="0"/>
                        </a:spcBef>
                        <a:spcAft>
                          <a:spcPts val="0"/>
                        </a:spcAft>
                        <a:buNone/>
                      </a:pPr>
                      <a:r>
                        <a:rPr lang="en-US" sz="1500" b="0" i="0" u="none" strike="noStrike" cap="none">
                          <a:solidFill>
                            <a:srgbClr val="000000"/>
                          </a:solidFill>
                          <a:latin typeface="Calibri"/>
                          <a:ea typeface="Calibri"/>
                          <a:cs typeface="Calibri"/>
                          <a:sym typeface="Calibri"/>
                        </a:rPr>
                        <a:t>Male</a:t>
                      </a:r>
                      <a:endParaRPr sz="1500" b="0" i="0" u="none" strike="noStrike" cap="none">
                        <a:solidFill>
                          <a:srgbClr val="000000"/>
                        </a:solidFill>
                        <a:latin typeface="Calibri"/>
                        <a:ea typeface="Calibri"/>
                        <a:cs typeface="Calibri"/>
                        <a:sym typeface="Calibri"/>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208</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472</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4</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9</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173</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867</a:t>
                      </a:r>
                      <a:endParaRPr/>
                    </a:p>
                  </a:txBody>
                  <a:tcPr marL="12700" marR="12700" marT="12700" marB="0" anchor="b"/>
                </a:tc>
                <a:extLst>
                  <a:ext uri="{0D108BD9-81ED-4DB2-BD59-A6C34878D82A}">
                    <a16:rowId xmlns:a16="http://schemas.microsoft.com/office/drawing/2014/main" val="10001"/>
                  </a:ext>
                </a:extLst>
              </a:tr>
              <a:tr h="330375">
                <a:tc>
                  <a:txBody>
                    <a:bodyPr/>
                    <a:lstStyle/>
                    <a:p>
                      <a:pPr marL="0" marR="0" lvl="0" indent="0" algn="l"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Female</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83</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172</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3</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70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339</a:t>
                      </a:r>
                      <a:endParaRPr/>
                    </a:p>
                  </a:txBody>
                  <a:tcPr marL="12700" marR="12700" marT="12700" marB="0" anchor="b"/>
                </a:tc>
                <a:extLst>
                  <a:ext uri="{0D108BD9-81ED-4DB2-BD59-A6C34878D82A}">
                    <a16:rowId xmlns:a16="http://schemas.microsoft.com/office/drawing/2014/main" val="10002"/>
                  </a:ext>
                </a:extLst>
              </a:tr>
              <a:tr h="519150">
                <a:tc>
                  <a:txBody>
                    <a:bodyPr/>
                    <a:lstStyle/>
                    <a:p>
                      <a:pPr marL="0" marR="0" lvl="0" indent="0" algn="l"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Transgender Female</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2</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4</a:t>
                      </a:r>
                      <a:endParaRPr/>
                    </a:p>
                  </a:txBody>
                  <a:tcPr marL="12700" marR="12700" marT="12700" marB="0" anchor="b"/>
                </a:tc>
                <a:extLst>
                  <a:ext uri="{0D108BD9-81ED-4DB2-BD59-A6C34878D82A}">
                    <a16:rowId xmlns:a16="http://schemas.microsoft.com/office/drawing/2014/main" val="10003"/>
                  </a:ext>
                </a:extLst>
              </a:tr>
              <a:tr h="487675">
                <a:tc>
                  <a:txBody>
                    <a:bodyPr/>
                    <a:lstStyle/>
                    <a:p>
                      <a:pPr marL="0" marR="0" lvl="0" indent="0" algn="l"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Gender non-conforming</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0</a:t>
                      </a:r>
                      <a:endParaRPr/>
                    </a:p>
                  </a:txBody>
                  <a:tcPr marL="12700" marR="12700" marT="12700" marB="0" anchor="b"/>
                </a:tc>
                <a:extLst>
                  <a:ext uri="{0D108BD9-81ED-4DB2-BD59-A6C34878D82A}">
                    <a16:rowId xmlns:a16="http://schemas.microsoft.com/office/drawing/2014/main" val="10004"/>
                  </a:ext>
                </a:extLst>
              </a:tr>
              <a:tr h="295700">
                <a:tc>
                  <a:txBody>
                    <a:bodyPr/>
                    <a:lstStyle/>
                    <a:p>
                      <a:pPr marL="0" marR="0" lvl="0" indent="0" algn="l" rtl="0">
                        <a:lnSpc>
                          <a:spcPct val="100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Unidentified gender</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chemeClr val="dk1"/>
                          </a:solidFill>
                          <a:latin typeface="Calibri"/>
                          <a:ea typeface="Calibri"/>
                          <a:cs typeface="Calibri"/>
                          <a:sym typeface="Calibri"/>
                        </a:rPr>
                        <a:t>1</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chemeClr val="dk1"/>
                          </a:solidFill>
                          <a:latin typeface="Calibri"/>
                          <a:ea typeface="Calibri"/>
                          <a:cs typeface="Calibri"/>
                          <a:sym typeface="Calibri"/>
                        </a:rPr>
                        <a:t>7</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chemeClr val="dk1"/>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chemeClr val="dk1"/>
                          </a:solidFill>
                          <a:latin typeface="Calibri"/>
                          <a:ea typeface="Calibri"/>
                          <a:cs typeface="Calibri"/>
                          <a:sym typeface="Calibri"/>
                        </a:rPr>
                        <a:t>0</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chemeClr val="dk1"/>
                          </a:solidFill>
                          <a:latin typeface="Calibri"/>
                          <a:ea typeface="Calibri"/>
                          <a:cs typeface="Calibri"/>
                          <a:sym typeface="Calibri"/>
                        </a:rPr>
                        <a:t>2</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chemeClr val="dk1"/>
                          </a:solidFill>
                          <a:latin typeface="Calibri"/>
                          <a:ea typeface="Calibri"/>
                          <a:cs typeface="Calibri"/>
                          <a:sym typeface="Calibri"/>
                        </a:rPr>
                        <a:t>41</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51</a:t>
                      </a:r>
                      <a:endParaRPr/>
                    </a:p>
                  </a:txBody>
                  <a:tcPr marL="12700" marR="12700" marT="12700" marB="0" anchor="b"/>
                </a:tc>
                <a:extLst>
                  <a:ext uri="{0D108BD9-81ED-4DB2-BD59-A6C34878D82A}">
                    <a16:rowId xmlns:a16="http://schemas.microsoft.com/office/drawing/2014/main" val="10005"/>
                  </a:ext>
                </a:extLst>
              </a:tr>
              <a:tr h="295700">
                <a:tc>
                  <a:txBody>
                    <a:bodyPr/>
                    <a:lstStyle/>
                    <a:p>
                      <a:pPr marL="0" marR="0" lvl="0" indent="0" algn="l" rtl="0">
                        <a:lnSpc>
                          <a:spcPct val="100000"/>
                        </a:lnSpc>
                        <a:spcBef>
                          <a:spcPts val="0"/>
                        </a:spcBef>
                        <a:spcAft>
                          <a:spcPts val="0"/>
                        </a:spcAft>
                        <a:buClr>
                          <a:srgbClr val="FF0000"/>
                        </a:buClr>
                        <a:buSzPts val="1500"/>
                        <a:buFont typeface="Calibri"/>
                        <a:buNone/>
                      </a:pPr>
                      <a:r>
                        <a:rPr lang="en-US" sz="1500" b="0" i="0" u="none" strike="noStrike" cap="none">
                          <a:solidFill>
                            <a:srgbClr val="FF0000"/>
                          </a:solidFill>
                          <a:latin typeface="Calibri"/>
                          <a:ea typeface="Calibri"/>
                          <a:cs typeface="Calibri"/>
                          <a:sym typeface="Calibri"/>
                        </a:rPr>
                        <a:t>TOTAL REFERRAL</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293</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653</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5</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4</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22</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284</a:t>
                      </a:r>
                      <a:endParaRPr/>
                    </a:p>
                  </a:txBody>
                  <a:tcPr marL="12700" marR="12700" marT="12700" marB="0" anchor="b"/>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1261</a:t>
                      </a:r>
                      <a:endParaRPr/>
                    </a:p>
                  </a:txBody>
                  <a:tcPr marL="12700" marR="12700" marT="12700" marB="0" anchor="b"/>
                </a:tc>
                <a:extLst>
                  <a:ext uri="{0D108BD9-81ED-4DB2-BD59-A6C34878D82A}">
                    <a16:rowId xmlns:a16="http://schemas.microsoft.com/office/drawing/2014/main" val="10006"/>
                  </a:ext>
                </a:extLst>
              </a:tr>
              <a:tr h="328900">
                <a:tc>
                  <a:txBody>
                    <a:bodyPr/>
                    <a:lstStyle/>
                    <a:p>
                      <a:pPr marL="0" marR="0" lvl="0" indent="0" algn="l"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Male</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152</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332</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3</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6</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105</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598</a:t>
                      </a:r>
                      <a:endParaRPr/>
                    </a:p>
                  </a:txBody>
                  <a:tcPr marL="12700" marR="12700" marT="12700" marB="0" anchor="b">
                    <a:solidFill>
                      <a:srgbClr val="FFF2CC"/>
                    </a:solidFill>
                  </a:tcPr>
                </a:tc>
                <a:extLst>
                  <a:ext uri="{0D108BD9-81ED-4DB2-BD59-A6C34878D82A}">
                    <a16:rowId xmlns:a16="http://schemas.microsoft.com/office/drawing/2014/main" val="10007"/>
                  </a:ext>
                </a:extLst>
              </a:tr>
              <a:tr h="275300">
                <a:tc>
                  <a:txBody>
                    <a:bodyPr/>
                    <a:lstStyle/>
                    <a:p>
                      <a:pPr marL="0" marR="0" lvl="0" indent="0" algn="l"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Female</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52</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116</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2</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8</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43</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222</a:t>
                      </a:r>
                      <a:endParaRPr/>
                    </a:p>
                  </a:txBody>
                  <a:tcPr marL="12700" marR="12700" marT="12700" marB="0" anchor="b">
                    <a:solidFill>
                      <a:srgbClr val="FFF2CC"/>
                    </a:solidFill>
                  </a:tcPr>
                </a:tc>
                <a:extLst>
                  <a:ext uri="{0D108BD9-81ED-4DB2-BD59-A6C34878D82A}">
                    <a16:rowId xmlns:a16="http://schemas.microsoft.com/office/drawing/2014/main" val="10008"/>
                  </a:ext>
                </a:extLst>
              </a:tr>
              <a:tr h="511275">
                <a:tc>
                  <a:txBody>
                    <a:bodyPr/>
                    <a:lstStyle/>
                    <a:p>
                      <a:pPr marL="0" marR="0" lvl="0" indent="0" algn="l"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Transgender Female</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2</a:t>
                      </a:r>
                      <a:endParaRPr/>
                    </a:p>
                  </a:txBody>
                  <a:tcPr marL="12700" marR="12700" marT="12700" marB="0" anchor="b">
                    <a:solidFill>
                      <a:srgbClr val="FFF2CC"/>
                    </a:solidFill>
                  </a:tcPr>
                </a:tc>
                <a:extLst>
                  <a:ext uri="{0D108BD9-81ED-4DB2-BD59-A6C34878D82A}">
                    <a16:rowId xmlns:a16="http://schemas.microsoft.com/office/drawing/2014/main" val="10009"/>
                  </a:ext>
                </a:extLst>
              </a:tr>
              <a:tr h="519150">
                <a:tc>
                  <a:txBody>
                    <a:bodyPr/>
                    <a:lstStyle/>
                    <a:p>
                      <a:pPr marL="0" marR="0" lvl="0" indent="0" algn="l"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Gender non-conforming</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0</a:t>
                      </a:r>
                      <a:endParaRPr/>
                    </a:p>
                  </a:txBody>
                  <a:tcPr marL="12700" marR="12700" marT="12700" marB="0" anchor="b">
                    <a:solidFill>
                      <a:srgbClr val="FFF2CC"/>
                    </a:solidFill>
                  </a:tcPr>
                </a:tc>
                <a:extLst>
                  <a:ext uri="{0D108BD9-81ED-4DB2-BD59-A6C34878D82A}">
                    <a16:rowId xmlns:a16="http://schemas.microsoft.com/office/drawing/2014/main" val="10010"/>
                  </a:ext>
                </a:extLst>
              </a:tr>
              <a:tr h="344250">
                <a:tc>
                  <a:txBody>
                    <a:bodyPr/>
                    <a:lstStyle/>
                    <a:p>
                      <a:pPr marL="0" marR="0" lvl="0" indent="0" algn="l" rtl="0">
                        <a:lnSpc>
                          <a:spcPct val="100000"/>
                        </a:lnSpc>
                        <a:spcBef>
                          <a:spcPts val="0"/>
                        </a:spcBef>
                        <a:spcAft>
                          <a:spcPts val="0"/>
                        </a:spcAft>
                        <a:buClr>
                          <a:srgbClr val="000000"/>
                        </a:buClr>
                        <a:buSzPts val="1500"/>
                        <a:buFont typeface="Calibri"/>
                        <a:buNone/>
                      </a:pPr>
                      <a:r>
                        <a:rPr lang="en-US" sz="1500" b="0" i="0" u="none" strike="noStrike" cap="none">
                          <a:solidFill>
                            <a:srgbClr val="000000"/>
                          </a:solidFill>
                          <a:latin typeface="Calibri"/>
                          <a:ea typeface="Calibri"/>
                          <a:cs typeface="Calibri"/>
                          <a:sym typeface="Calibri"/>
                        </a:rPr>
                        <a:t>Unidentified gender</a:t>
                      </a:r>
                      <a:endParaRPr sz="1500" b="0" i="0" u="none" strike="noStrike" cap="none">
                        <a:solidFill>
                          <a:srgbClr val="000000"/>
                        </a:solidFill>
                        <a:latin typeface="Calibri"/>
                        <a:ea typeface="Calibri"/>
                        <a:cs typeface="Calibri"/>
                        <a:sym typeface="Calibri"/>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1</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4</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0</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2</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000000"/>
                          </a:solidFill>
                          <a:latin typeface="Calibri"/>
                          <a:ea typeface="Calibri"/>
                          <a:cs typeface="Calibri"/>
                          <a:sym typeface="Calibri"/>
                        </a:rPr>
                        <a:t>4</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35</a:t>
                      </a:r>
                      <a:endParaRPr/>
                    </a:p>
                  </a:txBody>
                  <a:tcPr marL="12700" marR="12700" marT="12700" marB="0" anchor="b">
                    <a:solidFill>
                      <a:srgbClr val="FFF2CC"/>
                    </a:solidFill>
                  </a:tcPr>
                </a:tc>
                <a:extLst>
                  <a:ext uri="{0D108BD9-81ED-4DB2-BD59-A6C34878D82A}">
                    <a16:rowId xmlns:a16="http://schemas.microsoft.com/office/drawing/2014/main" val="10011"/>
                  </a:ext>
                </a:extLst>
              </a:tr>
              <a:tr h="459750">
                <a:tc>
                  <a:txBody>
                    <a:bodyPr/>
                    <a:lstStyle/>
                    <a:p>
                      <a:pPr marL="0" marR="0" lvl="0" indent="0" algn="l" rtl="0">
                        <a:lnSpc>
                          <a:spcPct val="100000"/>
                        </a:lnSpc>
                        <a:spcBef>
                          <a:spcPts val="0"/>
                        </a:spcBef>
                        <a:spcAft>
                          <a:spcPts val="0"/>
                        </a:spcAft>
                        <a:buClr>
                          <a:srgbClr val="FF0000"/>
                        </a:buClr>
                        <a:buSzPts val="1500"/>
                        <a:buFont typeface="Calibri"/>
                        <a:buNone/>
                      </a:pPr>
                      <a:r>
                        <a:rPr lang="en-US" sz="1500" b="0" i="0" u="none" strike="noStrike" cap="none">
                          <a:solidFill>
                            <a:srgbClr val="FF0000"/>
                          </a:solidFill>
                          <a:latin typeface="Calibri"/>
                          <a:ea typeface="Calibri"/>
                          <a:cs typeface="Calibri"/>
                          <a:sym typeface="Calibri"/>
                        </a:rPr>
                        <a:t>TOTAL ADMISSIONS (Unique clients)</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205</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453</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4</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2</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17</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176</a:t>
                      </a:r>
                      <a:endParaRPr/>
                    </a:p>
                  </a:txBody>
                  <a:tcPr marL="12700" marR="12700" marT="12700" marB="0" anchor="b">
                    <a:solidFill>
                      <a:srgbClr val="FFF2CC"/>
                    </a:solidFill>
                  </a:tcPr>
                </a:tc>
                <a:tc>
                  <a:txBody>
                    <a:bodyPr/>
                    <a:lstStyle/>
                    <a:p>
                      <a:pPr marL="0" marR="0" lvl="0" indent="0" algn="ctr" rtl="0">
                        <a:spcBef>
                          <a:spcPts val="0"/>
                        </a:spcBef>
                        <a:spcAft>
                          <a:spcPts val="0"/>
                        </a:spcAft>
                        <a:buNone/>
                      </a:pPr>
                      <a:r>
                        <a:rPr lang="en-US" sz="1500" b="0" i="0" u="none" strike="noStrike" cap="none">
                          <a:solidFill>
                            <a:srgbClr val="FF0000"/>
                          </a:solidFill>
                          <a:latin typeface="Calibri"/>
                          <a:ea typeface="Calibri"/>
                          <a:cs typeface="Calibri"/>
                          <a:sym typeface="Calibri"/>
                        </a:rPr>
                        <a:t>857</a:t>
                      </a:r>
                      <a:endParaRPr/>
                    </a:p>
                  </a:txBody>
                  <a:tcPr marL="12700" marR="12700" marT="12700" marB="0" anchor="b">
                    <a:solidFill>
                      <a:srgbClr val="FFF2CC"/>
                    </a:solidFill>
                  </a:tcPr>
                </a:tc>
                <a:extLst>
                  <a:ext uri="{0D108BD9-81ED-4DB2-BD59-A6C34878D82A}">
                    <a16:rowId xmlns:a16="http://schemas.microsoft.com/office/drawing/2014/main" val="10012"/>
                  </a:ext>
                </a:extLst>
              </a:tr>
            </a:tbl>
          </a:graphicData>
        </a:graphic>
      </p:graphicFrame>
      <p:sp>
        <p:nvSpPr>
          <p:cNvPr id="266" name="Google Shape;266;p14"/>
          <p:cNvSpPr/>
          <p:nvPr/>
        </p:nvSpPr>
        <p:spPr>
          <a:xfrm>
            <a:off x="2689074" y="210195"/>
            <a:ext cx="726014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A3838"/>
              </a:buClr>
              <a:buSzPts val="2400"/>
              <a:buFont typeface="Verdana"/>
              <a:buNone/>
            </a:pPr>
            <a:r>
              <a:rPr lang="en-US" sz="2400" b="1" i="0" u="none" strike="noStrike" cap="none">
                <a:solidFill>
                  <a:srgbClr val="3A3838"/>
                </a:solidFill>
                <a:latin typeface="Verdana"/>
                <a:ea typeface="Verdana"/>
                <a:cs typeface="Verdana"/>
                <a:sym typeface="Verdana"/>
              </a:rPr>
              <a:t>AIC Gender and Race Data</a:t>
            </a:r>
            <a:br>
              <a:rPr lang="en-US" sz="2400" b="1" i="0" u="none" strike="noStrike" cap="none">
                <a:solidFill>
                  <a:srgbClr val="3A3838"/>
                </a:solidFill>
                <a:latin typeface="Verdana"/>
                <a:ea typeface="Verdana"/>
                <a:cs typeface="Verdana"/>
                <a:sym typeface="Verdana"/>
              </a:rPr>
            </a:br>
            <a:r>
              <a:rPr lang="en-US" sz="2400" b="1" i="0" u="none" strike="noStrike" cap="none">
                <a:solidFill>
                  <a:srgbClr val="3A3838"/>
                </a:solidFill>
                <a:latin typeface="Verdana"/>
                <a:ea typeface="Verdana"/>
                <a:cs typeface="Verdana"/>
                <a:sym typeface="Verdana"/>
              </a:rPr>
              <a:t>March 2021 through August 2021</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aphicFrame>
        <p:nvGraphicFramePr>
          <p:cNvPr id="271" name="Google Shape;271;p15"/>
          <p:cNvGraphicFramePr/>
          <p:nvPr/>
        </p:nvGraphicFramePr>
        <p:xfrm>
          <a:off x="1267691" y="277609"/>
          <a:ext cx="9996054" cy="59257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6"/>
          <p:cNvSpPr txBox="1">
            <a:spLocks noGrp="1"/>
          </p:cNvSpPr>
          <p:nvPr>
            <p:ph type="title"/>
          </p:nvPr>
        </p:nvSpPr>
        <p:spPr>
          <a:xfrm>
            <a:off x="1434216" y="0"/>
            <a:ext cx="9423401" cy="147055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A3838"/>
              </a:buClr>
              <a:buSzPts val="2400"/>
              <a:buFont typeface="Verdana"/>
              <a:buNone/>
            </a:pPr>
            <a:r>
              <a:rPr lang="en-US" sz="2400" b="1">
                <a:solidFill>
                  <a:srgbClr val="3A3838"/>
                </a:solidFill>
                <a:latin typeface="Verdana"/>
                <a:ea typeface="Verdana"/>
                <a:cs typeface="Verdana"/>
                <a:sym typeface="Verdana"/>
              </a:rPr>
              <a:t>AIC Admissions – Gender and Race</a:t>
            </a:r>
            <a:br>
              <a:rPr lang="en-US" sz="2400" b="1">
                <a:solidFill>
                  <a:srgbClr val="3A3838"/>
                </a:solidFill>
                <a:latin typeface="Verdana"/>
                <a:ea typeface="Verdana"/>
                <a:cs typeface="Verdana"/>
                <a:sym typeface="Verdana"/>
              </a:rPr>
            </a:br>
            <a:r>
              <a:rPr lang="en-US" sz="2400" b="1">
                <a:solidFill>
                  <a:srgbClr val="3A3838"/>
                </a:solidFill>
                <a:latin typeface="Verdana"/>
                <a:ea typeface="Verdana"/>
                <a:cs typeface="Verdana"/>
                <a:sym typeface="Verdana"/>
              </a:rPr>
              <a:t>March 2021 through August 2021</a:t>
            </a:r>
            <a:endParaRPr/>
          </a:p>
        </p:txBody>
      </p:sp>
      <p:graphicFrame>
        <p:nvGraphicFramePr>
          <p:cNvPr id="278" name="Google Shape;278;p16" descr="Pie chart showing that 52.9 percent of AIC admissions are White people."/>
          <p:cNvGraphicFramePr/>
          <p:nvPr>
            <p:extLst>
              <p:ext uri="{D42A27DB-BD31-4B8C-83A1-F6EECF244321}">
                <p14:modId xmlns:p14="http://schemas.microsoft.com/office/powerpoint/2010/main" val="3782329070"/>
              </p:ext>
            </p:extLst>
          </p:nvPr>
        </p:nvGraphicFramePr>
        <p:xfrm>
          <a:off x="6422065" y="1578793"/>
          <a:ext cx="5769935" cy="47968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9" name="Google Shape;279;p16" descr="Pie chart showing that 71.3 percent of AIC admissions are men"/>
          <p:cNvGraphicFramePr/>
          <p:nvPr>
            <p:extLst>
              <p:ext uri="{D42A27DB-BD31-4B8C-83A1-F6EECF244321}">
                <p14:modId xmlns:p14="http://schemas.microsoft.com/office/powerpoint/2010/main" val="774458148"/>
              </p:ext>
            </p:extLst>
          </p:nvPr>
        </p:nvGraphicFramePr>
        <p:xfrm>
          <a:off x="-283535" y="1470555"/>
          <a:ext cx="7142072" cy="501337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7"/>
          <p:cNvSpPr txBox="1">
            <a:spLocks noGrp="1"/>
          </p:cNvSpPr>
          <p:nvPr>
            <p:ph type="title"/>
          </p:nvPr>
        </p:nvSpPr>
        <p:spPr>
          <a:xfrm>
            <a:off x="1677416" y="212912"/>
            <a:ext cx="9676384" cy="1097416"/>
          </a:xfrm>
          <a:prstGeom prst="rect">
            <a:avLst/>
          </a:prstGeom>
          <a:noFill/>
          <a:ln>
            <a:noFill/>
          </a:ln>
        </p:spPr>
        <p:txBody>
          <a:bodyPr spcFirstLastPara="1" wrap="square" lIns="0" tIns="7600" rIns="0" bIns="0" anchor="ctr" anchorCtr="0">
            <a:spAutoFit/>
          </a:bodyPr>
          <a:lstStyle/>
          <a:p>
            <a:pPr marL="12700" marR="5080" lvl="0" indent="553085" algn="ctr" rtl="0">
              <a:lnSpc>
                <a:spcPct val="101299"/>
              </a:lnSpc>
              <a:spcBef>
                <a:spcPts val="0"/>
              </a:spcBef>
              <a:spcAft>
                <a:spcPts val="0"/>
              </a:spcAft>
              <a:buClr>
                <a:schemeClr val="dk1"/>
              </a:buClr>
              <a:buSzPts val="2400"/>
              <a:buFont typeface="Verdana"/>
              <a:buNone/>
            </a:pPr>
            <a:r>
              <a:rPr lang="en-US" sz="2400" b="1">
                <a:latin typeface="Verdana"/>
                <a:ea typeface="Verdana"/>
                <a:cs typeface="Verdana"/>
                <a:sym typeface="Verdana"/>
              </a:rPr>
              <a:t>Racial Demographics in the Jail  </a:t>
            </a:r>
            <a:br>
              <a:rPr lang="en-US" sz="2400" b="1">
                <a:latin typeface="Verdana"/>
                <a:ea typeface="Verdana"/>
                <a:cs typeface="Verdana"/>
                <a:sym typeface="Verdana"/>
              </a:rPr>
            </a:br>
            <a:r>
              <a:rPr lang="en-US" sz="2400" b="1">
                <a:latin typeface="Verdana"/>
                <a:ea typeface="Verdana"/>
                <a:cs typeface="Verdana"/>
                <a:sym typeface="Verdana"/>
              </a:rPr>
              <a:t>June 30, 2018 vs. December 31, 2019</a:t>
            </a:r>
            <a:br>
              <a:rPr lang="en-US" sz="2400" b="1">
                <a:latin typeface="Verdana"/>
                <a:ea typeface="Verdana"/>
                <a:cs typeface="Verdana"/>
                <a:sym typeface="Verdana"/>
              </a:rPr>
            </a:br>
            <a:endParaRPr sz="2400" b="1">
              <a:latin typeface="Verdana"/>
              <a:ea typeface="Verdana"/>
              <a:cs typeface="Verdana"/>
              <a:sym typeface="Verdana"/>
            </a:endParaRPr>
          </a:p>
        </p:txBody>
      </p:sp>
      <p:sp>
        <p:nvSpPr>
          <p:cNvPr id="285" name="Google Shape;285;p17"/>
          <p:cNvSpPr txBox="1"/>
          <p:nvPr/>
        </p:nvSpPr>
        <p:spPr>
          <a:xfrm>
            <a:off x="1805432" y="3501644"/>
            <a:ext cx="467359" cy="33083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000" b="0" i="0" u="none" strike="noStrike" cap="none">
                <a:solidFill>
                  <a:srgbClr val="575757"/>
                </a:solidFill>
                <a:latin typeface="Calibri"/>
                <a:ea typeface="Calibri"/>
                <a:cs typeface="Calibri"/>
                <a:sym typeface="Calibri"/>
              </a:rPr>
              <a:t>40%</a:t>
            </a:r>
            <a:endParaRPr sz="2000" b="0" i="0" u="none" strike="noStrike" cap="none">
              <a:solidFill>
                <a:schemeClr val="dk1"/>
              </a:solidFill>
              <a:latin typeface="Calibri"/>
              <a:ea typeface="Calibri"/>
              <a:cs typeface="Calibri"/>
              <a:sym typeface="Calibri"/>
            </a:endParaRPr>
          </a:p>
        </p:txBody>
      </p:sp>
      <p:sp>
        <p:nvSpPr>
          <p:cNvPr id="286" name="Google Shape;286;p17"/>
          <p:cNvSpPr txBox="1"/>
          <p:nvPr/>
        </p:nvSpPr>
        <p:spPr>
          <a:xfrm>
            <a:off x="1805432" y="4342891"/>
            <a:ext cx="467359"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b="0" i="0" u="none" strike="noStrike" cap="none">
                <a:solidFill>
                  <a:srgbClr val="575757"/>
                </a:solidFill>
                <a:latin typeface="Calibri"/>
                <a:ea typeface="Calibri"/>
                <a:cs typeface="Calibri"/>
                <a:sym typeface="Calibri"/>
              </a:rPr>
              <a:t>20%</a:t>
            </a:r>
            <a:endParaRPr sz="2000" b="0" i="0" u="none" strike="noStrike" cap="none">
              <a:solidFill>
                <a:schemeClr val="dk1"/>
              </a:solidFill>
              <a:latin typeface="Calibri"/>
              <a:ea typeface="Calibri"/>
              <a:cs typeface="Calibri"/>
              <a:sym typeface="Calibri"/>
            </a:endParaRPr>
          </a:p>
        </p:txBody>
      </p:sp>
      <p:sp>
        <p:nvSpPr>
          <p:cNvPr id="287" name="Google Shape;287;p17"/>
          <p:cNvSpPr txBox="1"/>
          <p:nvPr/>
        </p:nvSpPr>
        <p:spPr>
          <a:xfrm>
            <a:off x="1933448" y="5184140"/>
            <a:ext cx="337820"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b="0" i="0" u="none" strike="noStrike" cap="none">
                <a:solidFill>
                  <a:srgbClr val="575757"/>
                </a:solidFill>
                <a:latin typeface="Calibri"/>
                <a:ea typeface="Calibri"/>
                <a:cs typeface="Calibri"/>
                <a:sym typeface="Calibri"/>
              </a:rPr>
              <a:t>0%</a:t>
            </a:r>
            <a:endParaRPr sz="2000" b="0" i="0" u="none" strike="noStrike" cap="none">
              <a:solidFill>
                <a:schemeClr val="dk1"/>
              </a:solidFill>
              <a:latin typeface="Calibri"/>
              <a:ea typeface="Calibri"/>
              <a:cs typeface="Calibri"/>
              <a:sym typeface="Calibri"/>
            </a:endParaRPr>
          </a:p>
        </p:txBody>
      </p:sp>
      <p:sp>
        <p:nvSpPr>
          <p:cNvPr id="288" name="Google Shape;288;p17"/>
          <p:cNvSpPr txBox="1"/>
          <p:nvPr/>
        </p:nvSpPr>
        <p:spPr>
          <a:xfrm>
            <a:off x="3894941" y="5513218"/>
            <a:ext cx="1146810"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b="1" i="0" u="none" strike="noStrike" cap="none">
                <a:solidFill>
                  <a:schemeClr val="dk1"/>
                </a:solidFill>
                <a:latin typeface="Calibri"/>
                <a:ea typeface="Calibri"/>
                <a:cs typeface="Calibri"/>
                <a:sym typeface="Calibri"/>
              </a:rPr>
              <a:t>6/30/2018</a:t>
            </a:r>
            <a:endParaRPr sz="2000" b="0" i="0" u="none" strike="noStrike" cap="none">
              <a:solidFill>
                <a:schemeClr val="dk1"/>
              </a:solidFill>
              <a:latin typeface="Calibri"/>
              <a:ea typeface="Calibri"/>
              <a:cs typeface="Calibri"/>
              <a:sym typeface="Calibri"/>
            </a:endParaRPr>
          </a:p>
        </p:txBody>
      </p:sp>
      <p:sp>
        <p:nvSpPr>
          <p:cNvPr id="289" name="Google Shape;289;p17"/>
          <p:cNvSpPr txBox="1"/>
          <p:nvPr/>
        </p:nvSpPr>
        <p:spPr>
          <a:xfrm>
            <a:off x="7777969" y="5513218"/>
            <a:ext cx="1273810"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b="1" i="0" u="none" strike="noStrike" cap="none">
                <a:solidFill>
                  <a:schemeClr val="dk1"/>
                </a:solidFill>
                <a:latin typeface="Calibri"/>
                <a:ea typeface="Calibri"/>
                <a:cs typeface="Calibri"/>
                <a:sym typeface="Calibri"/>
              </a:rPr>
              <a:t>12/31/2019</a:t>
            </a:r>
            <a:endParaRPr sz="2000" b="0" i="0" u="none" strike="noStrike" cap="none">
              <a:solidFill>
                <a:schemeClr val="dk1"/>
              </a:solidFill>
              <a:latin typeface="Calibri"/>
              <a:ea typeface="Calibri"/>
              <a:cs typeface="Calibri"/>
              <a:sym typeface="Calibri"/>
            </a:endParaRPr>
          </a:p>
        </p:txBody>
      </p:sp>
      <p:sp>
        <p:nvSpPr>
          <p:cNvPr id="290" name="Google Shape;290;p17"/>
          <p:cNvSpPr txBox="1"/>
          <p:nvPr/>
        </p:nvSpPr>
        <p:spPr>
          <a:xfrm>
            <a:off x="1709420" y="6369811"/>
            <a:ext cx="2222500" cy="269240"/>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None/>
            </a:pPr>
            <a:r>
              <a:rPr lang="en-US" sz="1600" b="0" i="0" u="none" strike="noStrike" cap="none">
                <a:solidFill>
                  <a:schemeClr val="dk1"/>
                </a:solidFill>
                <a:latin typeface="Calibri"/>
                <a:ea typeface="Calibri"/>
                <a:cs typeface="Calibri"/>
                <a:sym typeface="Calibri"/>
              </a:rPr>
              <a:t>Source: BKD Report (2020)</a:t>
            </a:r>
            <a:endParaRPr sz="1600" b="0" i="0" u="none" strike="noStrike" cap="none">
              <a:solidFill>
                <a:schemeClr val="dk1"/>
              </a:solidFill>
              <a:latin typeface="Calibri"/>
              <a:ea typeface="Calibri"/>
              <a:cs typeface="Calibri"/>
              <a:sym typeface="Calibri"/>
            </a:endParaRPr>
          </a:p>
        </p:txBody>
      </p:sp>
      <p:sp>
        <p:nvSpPr>
          <p:cNvPr id="291" name="Google Shape;291;p17"/>
          <p:cNvSpPr txBox="1"/>
          <p:nvPr/>
        </p:nvSpPr>
        <p:spPr>
          <a:xfrm>
            <a:off x="4883911" y="6029959"/>
            <a:ext cx="568325"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Black</a:t>
            </a:r>
            <a:endParaRPr sz="2000" b="0" i="0" u="none" strike="noStrike" cap="none">
              <a:solidFill>
                <a:schemeClr val="dk1"/>
              </a:solidFill>
              <a:latin typeface="Calibri"/>
              <a:ea typeface="Calibri"/>
              <a:cs typeface="Calibri"/>
              <a:sym typeface="Calibri"/>
            </a:endParaRPr>
          </a:p>
        </p:txBody>
      </p:sp>
      <p:sp>
        <p:nvSpPr>
          <p:cNvPr id="292" name="Google Shape;292;p17"/>
          <p:cNvSpPr txBox="1"/>
          <p:nvPr/>
        </p:nvSpPr>
        <p:spPr>
          <a:xfrm>
            <a:off x="6476622" y="6029959"/>
            <a:ext cx="656590"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White</a:t>
            </a:r>
            <a:endParaRPr sz="2000" b="0" i="0" u="none" strike="noStrike" cap="none">
              <a:solidFill>
                <a:schemeClr val="dk1"/>
              </a:solidFill>
              <a:latin typeface="Calibri"/>
              <a:ea typeface="Calibri"/>
              <a:cs typeface="Calibri"/>
              <a:sym typeface="Calibri"/>
            </a:endParaRPr>
          </a:p>
        </p:txBody>
      </p:sp>
      <p:sp>
        <p:nvSpPr>
          <p:cNvPr id="293" name="Google Shape;293;p17"/>
          <p:cNvSpPr txBox="1"/>
          <p:nvPr/>
        </p:nvSpPr>
        <p:spPr>
          <a:xfrm>
            <a:off x="8156121" y="6029959"/>
            <a:ext cx="629285"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b="0" i="0" u="none" strike="noStrike" cap="none">
                <a:solidFill>
                  <a:schemeClr val="dk1"/>
                </a:solidFill>
                <a:latin typeface="Calibri"/>
                <a:ea typeface="Calibri"/>
                <a:cs typeface="Calibri"/>
                <a:sym typeface="Calibri"/>
              </a:rPr>
              <a:t>Other</a:t>
            </a:r>
            <a:endParaRPr sz="2000" b="0" i="0" u="none" strike="noStrike" cap="none">
              <a:solidFill>
                <a:schemeClr val="dk1"/>
              </a:solidFill>
              <a:latin typeface="Calibri"/>
              <a:ea typeface="Calibri"/>
              <a:cs typeface="Calibri"/>
              <a:sym typeface="Calibri"/>
            </a:endParaRPr>
          </a:p>
        </p:txBody>
      </p:sp>
      <p:sp>
        <p:nvSpPr>
          <p:cNvPr id="294" name="Google Shape;294;p17"/>
          <p:cNvSpPr/>
          <p:nvPr/>
        </p:nvSpPr>
        <p:spPr>
          <a:xfrm>
            <a:off x="8839200" y="4536440"/>
            <a:ext cx="1550035" cy="0"/>
          </a:xfrm>
          <a:custGeom>
            <a:avLst/>
            <a:gdLst/>
            <a:ahLst/>
            <a:cxnLst/>
            <a:rect l="l" t="t" r="r" b="b"/>
            <a:pathLst>
              <a:path w="1550034" h="120000" extrusionOk="0">
                <a:moveTo>
                  <a:pt x="0" y="0"/>
                </a:moveTo>
                <a:lnTo>
                  <a:pt x="1550035"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17"/>
          <p:cNvSpPr/>
          <p:nvPr/>
        </p:nvSpPr>
        <p:spPr>
          <a:xfrm>
            <a:off x="7921625" y="4536440"/>
            <a:ext cx="68580" cy="0"/>
          </a:xfrm>
          <a:custGeom>
            <a:avLst/>
            <a:gdLst/>
            <a:ahLst/>
            <a:cxnLst/>
            <a:rect l="l" t="t" r="r" b="b"/>
            <a:pathLst>
              <a:path w="68579" h="120000" extrusionOk="0">
                <a:moveTo>
                  <a:pt x="0" y="0"/>
                </a:moveTo>
                <a:lnTo>
                  <a:pt x="6858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17"/>
          <p:cNvSpPr/>
          <p:nvPr/>
        </p:nvSpPr>
        <p:spPr>
          <a:xfrm>
            <a:off x="4890770" y="4536440"/>
            <a:ext cx="2181860" cy="0"/>
          </a:xfrm>
          <a:custGeom>
            <a:avLst/>
            <a:gdLst/>
            <a:ahLst/>
            <a:cxnLst/>
            <a:rect l="l" t="t" r="r" b="b"/>
            <a:pathLst>
              <a:path w="2181859" h="120000" extrusionOk="0">
                <a:moveTo>
                  <a:pt x="0" y="0"/>
                </a:moveTo>
                <a:lnTo>
                  <a:pt x="218186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17"/>
          <p:cNvSpPr/>
          <p:nvPr/>
        </p:nvSpPr>
        <p:spPr>
          <a:xfrm>
            <a:off x="3974465" y="4536440"/>
            <a:ext cx="67310" cy="0"/>
          </a:xfrm>
          <a:custGeom>
            <a:avLst/>
            <a:gdLst/>
            <a:ahLst/>
            <a:cxnLst/>
            <a:rect l="l" t="t" r="r" b="b"/>
            <a:pathLst>
              <a:path w="67310" h="120000" extrusionOk="0">
                <a:moveTo>
                  <a:pt x="0" y="0"/>
                </a:moveTo>
                <a:lnTo>
                  <a:pt x="6731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7"/>
          <p:cNvSpPr/>
          <p:nvPr/>
        </p:nvSpPr>
        <p:spPr>
          <a:xfrm>
            <a:off x="2493010" y="4536440"/>
            <a:ext cx="632460" cy="0"/>
          </a:xfrm>
          <a:custGeom>
            <a:avLst/>
            <a:gdLst/>
            <a:ahLst/>
            <a:cxnLst/>
            <a:rect l="l" t="t" r="r" b="b"/>
            <a:pathLst>
              <a:path w="632460" h="120000" extrusionOk="0">
                <a:moveTo>
                  <a:pt x="0" y="0"/>
                </a:moveTo>
                <a:lnTo>
                  <a:pt x="63246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7"/>
          <p:cNvSpPr/>
          <p:nvPr/>
        </p:nvSpPr>
        <p:spPr>
          <a:xfrm>
            <a:off x="3974465" y="3695065"/>
            <a:ext cx="3098165" cy="0"/>
          </a:xfrm>
          <a:custGeom>
            <a:avLst/>
            <a:gdLst/>
            <a:ahLst/>
            <a:cxnLst/>
            <a:rect l="l" t="t" r="r" b="b"/>
            <a:pathLst>
              <a:path w="3098165" h="120000" extrusionOk="0">
                <a:moveTo>
                  <a:pt x="0" y="0"/>
                </a:moveTo>
                <a:lnTo>
                  <a:pt x="3098165"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7"/>
          <p:cNvSpPr/>
          <p:nvPr/>
        </p:nvSpPr>
        <p:spPr>
          <a:xfrm>
            <a:off x="2493010" y="3695065"/>
            <a:ext cx="632460" cy="0"/>
          </a:xfrm>
          <a:custGeom>
            <a:avLst/>
            <a:gdLst/>
            <a:ahLst/>
            <a:cxnLst/>
            <a:rect l="l" t="t" r="r" b="b"/>
            <a:pathLst>
              <a:path w="632460" h="120000" extrusionOk="0">
                <a:moveTo>
                  <a:pt x="0" y="0"/>
                </a:moveTo>
                <a:lnTo>
                  <a:pt x="63246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7"/>
          <p:cNvSpPr/>
          <p:nvPr/>
        </p:nvSpPr>
        <p:spPr>
          <a:xfrm>
            <a:off x="2493010" y="2854325"/>
            <a:ext cx="7896225" cy="0"/>
          </a:xfrm>
          <a:custGeom>
            <a:avLst/>
            <a:gdLst/>
            <a:ahLst/>
            <a:cxnLst/>
            <a:rect l="l" t="t" r="r" b="b"/>
            <a:pathLst>
              <a:path w="7896225" h="120000" extrusionOk="0">
                <a:moveTo>
                  <a:pt x="0" y="0"/>
                </a:moveTo>
                <a:lnTo>
                  <a:pt x="7896225"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7"/>
          <p:cNvSpPr/>
          <p:nvPr/>
        </p:nvSpPr>
        <p:spPr>
          <a:xfrm>
            <a:off x="3125470" y="2853689"/>
            <a:ext cx="848994" cy="2524125"/>
          </a:xfrm>
          <a:custGeom>
            <a:avLst/>
            <a:gdLst/>
            <a:ahLst/>
            <a:cxnLst/>
            <a:rect l="l" t="t" r="r" b="b"/>
            <a:pathLst>
              <a:path w="848995" h="2524125" extrusionOk="0">
                <a:moveTo>
                  <a:pt x="0" y="2524125"/>
                </a:moveTo>
                <a:lnTo>
                  <a:pt x="848994" y="2524125"/>
                </a:lnTo>
                <a:lnTo>
                  <a:pt x="848994" y="0"/>
                </a:lnTo>
                <a:lnTo>
                  <a:pt x="0" y="0"/>
                </a:lnTo>
                <a:lnTo>
                  <a:pt x="0" y="2524125"/>
                </a:lnTo>
                <a:close/>
              </a:path>
            </a:pathLst>
          </a:custGeom>
          <a:solidFill>
            <a:srgbClr val="2D539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 name="Google Shape;303;p17"/>
          <p:cNvSpPr/>
          <p:nvPr/>
        </p:nvSpPr>
        <p:spPr>
          <a:xfrm>
            <a:off x="7921623" y="3695065"/>
            <a:ext cx="68580" cy="0"/>
          </a:xfrm>
          <a:custGeom>
            <a:avLst/>
            <a:gdLst/>
            <a:ahLst/>
            <a:cxnLst/>
            <a:rect l="l" t="t" r="r" b="b"/>
            <a:pathLst>
              <a:path w="68579" h="120000" extrusionOk="0">
                <a:moveTo>
                  <a:pt x="0" y="0"/>
                </a:moveTo>
                <a:lnTo>
                  <a:pt x="68580"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17"/>
          <p:cNvSpPr/>
          <p:nvPr/>
        </p:nvSpPr>
        <p:spPr>
          <a:xfrm>
            <a:off x="7072630" y="3190239"/>
            <a:ext cx="848994" cy="2186940"/>
          </a:xfrm>
          <a:custGeom>
            <a:avLst/>
            <a:gdLst/>
            <a:ahLst/>
            <a:cxnLst/>
            <a:rect l="l" t="t" r="r" b="b"/>
            <a:pathLst>
              <a:path w="848995" h="2186940" extrusionOk="0">
                <a:moveTo>
                  <a:pt x="0" y="2186939"/>
                </a:moveTo>
                <a:lnTo>
                  <a:pt x="848995" y="2186939"/>
                </a:lnTo>
                <a:lnTo>
                  <a:pt x="848995" y="0"/>
                </a:lnTo>
                <a:lnTo>
                  <a:pt x="0" y="0"/>
                </a:lnTo>
                <a:lnTo>
                  <a:pt x="0" y="2186939"/>
                </a:lnTo>
                <a:close/>
              </a:path>
            </a:pathLst>
          </a:custGeom>
          <a:solidFill>
            <a:srgbClr val="2D539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17"/>
          <p:cNvSpPr/>
          <p:nvPr/>
        </p:nvSpPr>
        <p:spPr>
          <a:xfrm>
            <a:off x="4041140" y="3737609"/>
            <a:ext cx="848994" cy="1640205"/>
          </a:xfrm>
          <a:custGeom>
            <a:avLst/>
            <a:gdLst/>
            <a:ahLst/>
            <a:cxnLst/>
            <a:rect l="l" t="t" r="r" b="b"/>
            <a:pathLst>
              <a:path w="848995" h="1640204" extrusionOk="0">
                <a:moveTo>
                  <a:pt x="0" y="1640204"/>
                </a:moveTo>
                <a:lnTo>
                  <a:pt x="848994" y="1640204"/>
                </a:lnTo>
                <a:lnTo>
                  <a:pt x="848994" y="0"/>
                </a:lnTo>
                <a:lnTo>
                  <a:pt x="0" y="0"/>
                </a:lnTo>
                <a:lnTo>
                  <a:pt x="0" y="1640204"/>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7"/>
          <p:cNvSpPr/>
          <p:nvPr/>
        </p:nvSpPr>
        <p:spPr>
          <a:xfrm>
            <a:off x="8839200" y="3695065"/>
            <a:ext cx="1550035" cy="0"/>
          </a:xfrm>
          <a:custGeom>
            <a:avLst/>
            <a:gdLst/>
            <a:ahLst/>
            <a:cxnLst/>
            <a:rect l="l" t="t" r="r" b="b"/>
            <a:pathLst>
              <a:path w="1550034" h="120000" extrusionOk="0">
                <a:moveTo>
                  <a:pt x="0" y="0"/>
                </a:moveTo>
                <a:lnTo>
                  <a:pt x="1550035"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17"/>
          <p:cNvSpPr/>
          <p:nvPr/>
        </p:nvSpPr>
        <p:spPr>
          <a:xfrm>
            <a:off x="7990205" y="3443604"/>
            <a:ext cx="848994" cy="1934210"/>
          </a:xfrm>
          <a:custGeom>
            <a:avLst/>
            <a:gdLst/>
            <a:ahLst/>
            <a:cxnLst/>
            <a:rect l="l" t="t" r="r" b="b"/>
            <a:pathLst>
              <a:path w="848995" h="1934210" extrusionOk="0">
                <a:moveTo>
                  <a:pt x="0" y="1934210"/>
                </a:moveTo>
                <a:lnTo>
                  <a:pt x="848995" y="1934210"/>
                </a:lnTo>
                <a:lnTo>
                  <a:pt x="848995" y="0"/>
                </a:lnTo>
                <a:lnTo>
                  <a:pt x="0" y="0"/>
                </a:lnTo>
                <a:lnTo>
                  <a:pt x="0" y="193421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17"/>
          <p:cNvSpPr/>
          <p:nvPr/>
        </p:nvSpPr>
        <p:spPr>
          <a:xfrm>
            <a:off x="4959350" y="5357495"/>
            <a:ext cx="848360" cy="0"/>
          </a:xfrm>
          <a:custGeom>
            <a:avLst/>
            <a:gdLst/>
            <a:ahLst/>
            <a:cxnLst/>
            <a:rect l="l" t="t" r="r" b="b"/>
            <a:pathLst>
              <a:path w="848360" h="120000" extrusionOk="0">
                <a:moveTo>
                  <a:pt x="0" y="0"/>
                </a:moveTo>
                <a:lnTo>
                  <a:pt x="848360" y="0"/>
                </a:lnTo>
              </a:path>
            </a:pathLst>
          </a:custGeom>
          <a:noFill/>
          <a:ln w="41125" cap="flat" cmpd="sng">
            <a:solidFill>
              <a:srgbClr val="A3A3A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7"/>
          <p:cNvSpPr/>
          <p:nvPr/>
        </p:nvSpPr>
        <p:spPr>
          <a:xfrm>
            <a:off x="8907780" y="5335904"/>
            <a:ext cx="848994" cy="0"/>
          </a:xfrm>
          <a:custGeom>
            <a:avLst/>
            <a:gdLst/>
            <a:ahLst/>
            <a:cxnLst/>
            <a:rect l="l" t="t" r="r" b="b"/>
            <a:pathLst>
              <a:path w="848995" h="120000" extrusionOk="0">
                <a:moveTo>
                  <a:pt x="0" y="0"/>
                </a:moveTo>
                <a:lnTo>
                  <a:pt x="848994" y="0"/>
                </a:lnTo>
              </a:path>
            </a:pathLst>
          </a:custGeom>
          <a:noFill/>
          <a:ln w="83800" cap="flat" cmpd="sng">
            <a:solidFill>
              <a:srgbClr val="A3A3A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7"/>
          <p:cNvSpPr/>
          <p:nvPr/>
        </p:nvSpPr>
        <p:spPr>
          <a:xfrm>
            <a:off x="2493010" y="5377815"/>
            <a:ext cx="7896225" cy="0"/>
          </a:xfrm>
          <a:custGeom>
            <a:avLst/>
            <a:gdLst/>
            <a:ahLst/>
            <a:cxnLst/>
            <a:rect l="l" t="t" r="r" b="b"/>
            <a:pathLst>
              <a:path w="7896225" h="120000" extrusionOk="0">
                <a:moveTo>
                  <a:pt x="0" y="0"/>
                </a:moveTo>
                <a:lnTo>
                  <a:pt x="7896225"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7"/>
          <p:cNvSpPr txBox="1"/>
          <p:nvPr/>
        </p:nvSpPr>
        <p:spPr>
          <a:xfrm>
            <a:off x="1677416" y="976376"/>
            <a:ext cx="2104390" cy="2254250"/>
          </a:xfrm>
          <a:prstGeom prst="rect">
            <a:avLst/>
          </a:prstGeom>
          <a:noFill/>
          <a:ln>
            <a:noFill/>
          </a:ln>
        </p:spPr>
        <p:txBody>
          <a:bodyPr spcFirstLastPara="1" wrap="square" lIns="0" tIns="13325" rIns="0" bIns="0" anchor="t" anchorCtr="0">
            <a:spAutoFit/>
          </a:bodyPr>
          <a:lstStyle/>
          <a:p>
            <a:pPr marL="0" marR="1513840" lvl="0" indent="0" algn="r" rtl="0">
              <a:lnSpc>
                <a:spcPct val="100000"/>
              </a:lnSpc>
              <a:spcBef>
                <a:spcPts val="0"/>
              </a:spcBef>
              <a:spcAft>
                <a:spcPts val="0"/>
              </a:spcAft>
              <a:buNone/>
            </a:pPr>
            <a:r>
              <a:rPr lang="en-US" sz="2000">
                <a:solidFill>
                  <a:srgbClr val="575757"/>
                </a:solidFill>
                <a:latin typeface="Calibri"/>
                <a:ea typeface="Calibri"/>
                <a:cs typeface="Calibri"/>
                <a:sym typeface="Calibri"/>
              </a:rPr>
              <a:t>100%</a:t>
            </a: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a:solidFill>
                <a:schemeClr val="dk1"/>
              </a:solidFill>
              <a:latin typeface="Calibri"/>
              <a:ea typeface="Calibri"/>
              <a:cs typeface="Calibri"/>
              <a:sym typeface="Calibri"/>
            </a:endParaRPr>
          </a:p>
          <a:p>
            <a:pPr marL="0" marR="1513840" lvl="0" indent="0" algn="r" rtl="0">
              <a:lnSpc>
                <a:spcPct val="100000"/>
              </a:lnSpc>
              <a:spcBef>
                <a:spcPts val="1789"/>
              </a:spcBef>
              <a:spcAft>
                <a:spcPts val="0"/>
              </a:spcAft>
              <a:buNone/>
            </a:pPr>
            <a:r>
              <a:rPr lang="en-US" sz="2000">
                <a:solidFill>
                  <a:srgbClr val="575757"/>
                </a:solidFill>
                <a:latin typeface="Calibri"/>
                <a:ea typeface="Calibri"/>
                <a:cs typeface="Calibri"/>
                <a:sym typeface="Calibri"/>
              </a:rPr>
              <a:t>80%</a:t>
            </a:r>
            <a:endParaRPr sz="2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2000">
              <a:solidFill>
                <a:schemeClr val="dk1"/>
              </a:solidFill>
              <a:latin typeface="Calibri"/>
              <a:ea typeface="Calibri"/>
              <a:cs typeface="Calibri"/>
              <a:sym typeface="Calibri"/>
            </a:endParaRPr>
          </a:p>
          <a:p>
            <a:pPr marL="140335" marR="0" lvl="0" indent="0" algn="l" rtl="0">
              <a:lnSpc>
                <a:spcPct val="107000"/>
              </a:lnSpc>
              <a:spcBef>
                <a:spcPts val="1785"/>
              </a:spcBef>
              <a:spcAft>
                <a:spcPts val="0"/>
              </a:spcAft>
              <a:buNone/>
            </a:pPr>
            <a:r>
              <a:rPr lang="en-US" sz="2000">
                <a:solidFill>
                  <a:srgbClr val="575757"/>
                </a:solidFill>
                <a:latin typeface="Calibri"/>
                <a:ea typeface="Calibri"/>
                <a:cs typeface="Calibri"/>
                <a:sym typeface="Calibri"/>
              </a:rPr>
              <a:t>60%</a:t>
            </a:r>
            <a:endParaRPr sz="2000">
              <a:solidFill>
                <a:schemeClr val="dk1"/>
              </a:solidFill>
              <a:latin typeface="Calibri"/>
              <a:ea typeface="Calibri"/>
              <a:cs typeface="Calibri"/>
              <a:sym typeface="Calibri"/>
            </a:endParaRPr>
          </a:p>
          <a:p>
            <a:pPr marL="1649095" marR="0" lvl="0" indent="0" algn="l" rtl="0">
              <a:lnSpc>
                <a:spcPct val="107000"/>
              </a:lnSpc>
              <a:spcBef>
                <a:spcPts val="0"/>
              </a:spcBef>
              <a:spcAft>
                <a:spcPts val="0"/>
              </a:spcAft>
              <a:buNone/>
            </a:pPr>
            <a:r>
              <a:rPr lang="en-US" sz="2000" b="1">
                <a:solidFill>
                  <a:srgbClr val="FFFFFF"/>
                </a:solidFill>
                <a:latin typeface="Calibri"/>
                <a:ea typeface="Calibri"/>
                <a:cs typeface="Calibri"/>
                <a:sym typeface="Calibri"/>
              </a:rPr>
              <a:t>60%</a:t>
            </a:r>
            <a:endParaRPr sz="2000">
              <a:solidFill>
                <a:schemeClr val="dk1"/>
              </a:solidFill>
              <a:latin typeface="Calibri"/>
              <a:ea typeface="Calibri"/>
              <a:cs typeface="Calibri"/>
              <a:sym typeface="Calibri"/>
            </a:endParaRPr>
          </a:p>
        </p:txBody>
      </p:sp>
      <p:sp>
        <p:nvSpPr>
          <p:cNvPr id="312" name="Google Shape;312;p17"/>
          <p:cNvSpPr txBox="1"/>
          <p:nvPr/>
        </p:nvSpPr>
        <p:spPr>
          <a:xfrm>
            <a:off x="7261352" y="3236468"/>
            <a:ext cx="467995" cy="33083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000" b="1">
                <a:solidFill>
                  <a:srgbClr val="FFFFFF"/>
                </a:solidFill>
                <a:latin typeface="Calibri"/>
                <a:ea typeface="Calibri"/>
                <a:cs typeface="Calibri"/>
                <a:sym typeface="Calibri"/>
              </a:rPr>
              <a:t>52%</a:t>
            </a:r>
            <a:endParaRPr sz="2000">
              <a:solidFill>
                <a:schemeClr val="dk1"/>
              </a:solidFill>
              <a:latin typeface="Calibri"/>
              <a:ea typeface="Calibri"/>
              <a:cs typeface="Calibri"/>
              <a:sym typeface="Calibri"/>
            </a:endParaRPr>
          </a:p>
        </p:txBody>
      </p:sp>
      <p:sp>
        <p:nvSpPr>
          <p:cNvPr id="313" name="Google Shape;313;p17"/>
          <p:cNvSpPr txBox="1"/>
          <p:nvPr/>
        </p:nvSpPr>
        <p:spPr>
          <a:xfrm>
            <a:off x="8178800" y="3487927"/>
            <a:ext cx="467995" cy="33083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None/>
            </a:pPr>
            <a:r>
              <a:rPr lang="en-US" sz="2000" b="1">
                <a:solidFill>
                  <a:srgbClr val="FFFFFF"/>
                </a:solidFill>
                <a:latin typeface="Calibri"/>
                <a:ea typeface="Calibri"/>
                <a:cs typeface="Calibri"/>
                <a:sym typeface="Calibri"/>
              </a:rPr>
              <a:t>46%</a:t>
            </a:r>
            <a:endParaRPr sz="2000">
              <a:solidFill>
                <a:schemeClr val="dk1"/>
              </a:solidFill>
              <a:latin typeface="Calibri"/>
              <a:ea typeface="Calibri"/>
              <a:cs typeface="Calibri"/>
              <a:sym typeface="Calibri"/>
            </a:endParaRPr>
          </a:p>
        </p:txBody>
      </p:sp>
      <p:sp>
        <p:nvSpPr>
          <p:cNvPr id="314" name="Google Shape;314;p17"/>
          <p:cNvSpPr txBox="1"/>
          <p:nvPr/>
        </p:nvSpPr>
        <p:spPr>
          <a:xfrm>
            <a:off x="4231640" y="3783584"/>
            <a:ext cx="467995"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b="1">
                <a:solidFill>
                  <a:srgbClr val="FFFFFF"/>
                </a:solidFill>
                <a:latin typeface="Calibri"/>
                <a:ea typeface="Calibri"/>
                <a:cs typeface="Calibri"/>
                <a:sym typeface="Calibri"/>
              </a:rPr>
              <a:t>39%</a:t>
            </a:r>
            <a:endParaRPr sz="2000">
              <a:solidFill>
                <a:schemeClr val="dk1"/>
              </a:solidFill>
              <a:latin typeface="Calibri"/>
              <a:ea typeface="Calibri"/>
              <a:cs typeface="Calibri"/>
              <a:sym typeface="Calibri"/>
            </a:endParaRPr>
          </a:p>
        </p:txBody>
      </p:sp>
      <p:sp>
        <p:nvSpPr>
          <p:cNvPr id="315" name="Google Shape;315;p17"/>
          <p:cNvSpPr txBox="1"/>
          <p:nvPr/>
        </p:nvSpPr>
        <p:spPr>
          <a:xfrm>
            <a:off x="5214620" y="4957064"/>
            <a:ext cx="337820"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a:solidFill>
                  <a:srgbClr val="404040"/>
                </a:solidFill>
                <a:latin typeface="Calibri"/>
                <a:ea typeface="Calibri"/>
                <a:cs typeface="Calibri"/>
                <a:sym typeface="Calibri"/>
              </a:rPr>
              <a:t>1%</a:t>
            </a:r>
            <a:endParaRPr sz="2000">
              <a:solidFill>
                <a:schemeClr val="dk1"/>
              </a:solidFill>
              <a:latin typeface="Calibri"/>
              <a:ea typeface="Calibri"/>
              <a:cs typeface="Calibri"/>
              <a:sym typeface="Calibri"/>
            </a:endParaRPr>
          </a:p>
        </p:txBody>
      </p:sp>
      <p:sp>
        <p:nvSpPr>
          <p:cNvPr id="316" name="Google Shape;316;p17"/>
          <p:cNvSpPr txBox="1"/>
          <p:nvPr/>
        </p:nvSpPr>
        <p:spPr>
          <a:xfrm>
            <a:off x="9163304" y="4914391"/>
            <a:ext cx="337820" cy="3308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000">
                <a:solidFill>
                  <a:srgbClr val="404040"/>
                </a:solidFill>
                <a:latin typeface="Calibri"/>
                <a:ea typeface="Calibri"/>
                <a:cs typeface="Calibri"/>
                <a:sym typeface="Calibri"/>
              </a:rPr>
              <a:t>2%</a:t>
            </a:r>
            <a:endParaRPr sz="2000">
              <a:solidFill>
                <a:schemeClr val="dk1"/>
              </a:solidFill>
              <a:latin typeface="Calibri"/>
              <a:ea typeface="Calibri"/>
              <a:cs typeface="Calibri"/>
              <a:sym typeface="Calibri"/>
            </a:endParaRPr>
          </a:p>
        </p:txBody>
      </p:sp>
      <p:sp>
        <p:nvSpPr>
          <p:cNvPr id="317" name="Google Shape;317;p17"/>
          <p:cNvSpPr/>
          <p:nvPr/>
        </p:nvSpPr>
        <p:spPr>
          <a:xfrm>
            <a:off x="2493010" y="2012950"/>
            <a:ext cx="7896225" cy="0"/>
          </a:xfrm>
          <a:custGeom>
            <a:avLst/>
            <a:gdLst/>
            <a:ahLst/>
            <a:cxnLst/>
            <a:rect l="l" t="t" r="r" b="b"/>
            <a:pathLst>
              <a:path w="7896225" h="120000" extrusionOk="0">
                <a:moveTo>
                  <a:pt x="0" y="0"/>
                </a:moveTo>
                <a:lnTo>
                  <a:pt x="7896225"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17"/>
          <p:cNvSpPr/>
          <p:nvPr/>
        </p:nvSpPr>
        <p:spPr>
          <a:xfrm>
            <a:off x="2493010" y="1171575"/>
            <a:ext cx="7896225" cy="0"/>
          </a:xfrm>
          <a:custGeom>
            <a:avLst/>
            <a:gdLst/>
            <a:ahLst/>
            <a:cxnLst/>
            <a:rect l="l" t="t" r="r" b="b"/>
            <a:pathLst>
              <a:path w="7896225" h="120000" extrusionOk="0">
                <a:moveTo>
                  <a:pt x="0" y="0"/>
                </a:moveTo>
                <a:lnTo>
                  <a:pt x="7896225"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7"/>
          <p:cNvSpPr/>
          <p:nvPr/>
        </p:nvSpPr>
        <p:spPr>
          <a:xfrm>
            <a:off x="4692650" y="6155054"/>
            <a:ext cx="140335" cy="138430"/>
          </a:xfrm>
          <a:custGeom>
            <a:avLst/>
            <a:gdLst/>
            <a:ahLst/>
            <a:cxnLst/>
            <a:rect l="l" t="t" r="r" b="b"/>
            <a:pathLst>
              <a:path w="140335" h="138429" extrusionOk="0">
                <a:moveTo>
                  <a:pt x="0" y="138430"/>
                </a:moveTo>
                <a:lnTo>
                  <a:pt x="140335" y="138430"/>
                </a:lnTo>
                <a:lnTo>
                  <a:pt x="140335" y="0"/>
                </a:lnTo>
                <a:lnTo>
                  <a:pt x="0" y="0"/>
                </a:lnTo>
                <a:lnTo>
                  <a:pt x="0" y="138430"/>
                </a:lnTo>
                <a:close/>
              </a:path>
            </a:pathLst>
          </a:custGeom>
          <a:solidFill>
            <a:srgbClr val="2D539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7"/>
          <p:cNvSpPr/>
          <p:nvPr/>
        </p:nvSpPr>
        <p:spPr>
          <a:xfrm>
            <a:off x="6285229" y="6155054"/>
            <a:ext cx="138430" cy="138430"/>
          </a:xfrm>
          <a:custGeom>
            <a:avLst/>
            <a:gdLst/>
            <a:ahLst/>
            <a:cxnLst/>
            <a:rect l="l" t="t" r="r" b="b"/>
            <a:pathLst>
              <a:path w="138429" h="138429" extrusionOk="0">
                <a:moveTo>
                  <a:pt x="0" y="138430"/>
                </a:moveTo>
                <a:lnTo>
                  <a:pt x="138429" y="138430"/>
                </a:lnTo>
                <a:lnTo>
                  <a:pt x="138429" y="0"/>
                </a:lnTo>
                <a:lnTo>
                  <a:pt x="0" y="0"/>
                </a:lnTo>
                <a:lnTo>
                  <a:pt x="0" y="138430"/>
                </a:lnTo>
                <a:close/>
              </a:path>
            </a:pathLst>
          </a:custGeom>
          <a:solidFill>
            <a:srgbClr val="C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17"/>
          <p:cNvSpPr/>
          <p:nvPr/>
        </p:nvSpPr>
        <p:spPr>
          <a:xfrm>
            <a:off x="7964169" y="6155054"/>
            <a:ext cx="140335" cy="138430"/>
          </a:xfrm>
          <a:custGeom>
            <a:avLst/>
            <a:gdLst/>
            <a:ahLst/>
            <a:cxnLst/>
            <a:rect l="l" t="t" r="r" b="b"/>
            <a:pathLst>
              <a:path w="140334" h="138429" extrusionOk="0">
                <a:moveTo>
                  <a:pt x="0" y="138430"/>
                </a:moveTo>
                <a:lnTo>
                  <a:pt x="140334" y="138430"/>
                </a:lnTo>
                <a:lnTo>
                  <a:pt x="140334" y="0"/>
                </a:lnTo>
                <a:lnTo>
                  <a:pt x="0" y="0"/>
                </a:lnTo>
                <a:lnTo>
                  <a:pt x="0" y="138430"/>
                </a:lnTo>
                <a:close/>
              </a:path>
            </a:pathLst>
          </a:custGeom>
          <a:solidFill>
            <a:srgbClr val="A3A3A3"/>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873693" y="0"/>
            <a:ext cx="9423401" cy="147055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A3838"/>
              </a:buClr>
              <a:buSzPts val="2667"/>
              <a:buFont typeface="Verdana"/>
              <a:buNone/>
            </a:pPr>
            <a:r>
              <a:rPr lang="en-US" sz="2667" b="1">
                <a:solidFill>
                  <a:srgbClr val="3A3838"/>
                </a:solidFill>
                <a:latin typeface="Verdana"/>
                <a:ea typeface="Verdana"/>
                <a:cs typeface="Verdana"/>
                <a:sym typeface="Verdana"/>
              </a:rPr>
              <a:t>AIC Latinx Data</a:t>
            </a:r>
            <a:br>
              <a:rPr lang="en-US" sz="2667" b="1">
                <a:solidFill>
                  <a:srgbClr val="3A3838"/>
                </a:solidFill>
                <a:latin typeface="Verdana"/>
                <a:ea typeface="Verdana"/>
                <a:cs typeface="Verdana"/>
                <a:sym typeface="Verdana"/>
              </a:rPr>
            </a:br>
            <a:r>
              <a:rPr lang="en-US" sz="1600" b="1">
                <a:solidFill>
                  <a:srgbClr val="3A3838"/>
                </a:solidFill>
                <a:latin typeface="Verdana"/>
                <a:ea typeface="Verdana"/>
                <a:cs typeface="Verdana"/>
                <a:sym typeface="Verdana"/>
              </a:rPr>
              <a:t>(Identifying as Hispanic Ethnicity)</a:t>
            </a:r>
            <a:br>
              <a:rPr lang="en-US" sz="1600" b="1">
                <a:solidFill>
                  <a:srgbClr val="3A3838"/>
                </a:solidFill>
                <a:latin typeface="Verdana"/>
                <a:ea typeface="Verdana"/>
                <a:cs typeface="Verdana"/>
                <a:sym typeface="Verdana"/>
              </a:rPr>
            </a:br>
            <a:br>
              <a:rPr lang="en-US" sz="1000" b="1">
                <a:solidFill>
                  <a:srgbClr val="3A3838"/>
                </a:solidFill>
                <a:latin typeface="Verdana"/>
                <a:ea typeface="Verdana"/>
                <a:cs typeface="Verdana"/>
                <a:sym typeface="Verdana"/>
              </a:rPr>
            </a:br>
            <a:r>
              <a:rPr lang="en-US" sz="2667" b="1">
                <a:solidFill>
                  <a:srgbClr val="3A3838"/>
                </a:solidFill>
                <a:latin typeface="Verdana"/>
                <a:ea typeface="Verdana"/>
                <a:cs typeface="Verdana"/>
                <a:sym typeface="Verdana"/>
              </a:rPr>
              <a:t>March 2021 through August 2021</a:t>
            </a:r>
            <a:endParaRPr/>
          </a:p>
        </p:txBody>
      </p:sp>
      <p:graphicFrame>
        <p:nvGraphicFramePr>
          <p:cNvPr id="327" name="Google Shape;327;p18"/>
          <p:cNvGraphicFramePr/>
          <p:nvPr>
            <p:extLst>
              <p:ext uri="{D42A27DB-BD31-4B8C-83A1-F6EECF244321}">
                <p14:modId xmlns:p14="http://schemas.microsoft.com/office/powerpoint/2010/main" val="1060726238"/>
              </p:ext>
            </p:extLst>
          </p:nvPr>
        </p:nvGraphicFramePr>
        <p:xfrm>
          <a:off x="-95416" y="1265767"/>
          <a:ext cx="8128000"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8" name="Google Shape;328;p18"/>
          <p:cNvGraphicFramePr/>
          <p:nvPr>
            <p:extLst>
              <p:ext uri="{D42A27DB-BD31-4B8C-83A1-F6EECF244321}">
                <p14:modId xmlns:p14="http://schemas.microsoft.com/office/powerpoint/2010/main" val="4277071639"/>
              </p:ext>
            </p:extLst>
          </p:nvPr>
        </p:nvGraphicFramePr>
        <p:xfrm>
          <a:off x="6390640" y="1265767"/>
          <a:ext cx="6085840" cy="541866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9"/>
          <p:cNvSpPr txBox="1">
            <a:spLocks noGrp="1"/>
          </p:cNvSpPr>
          <p:nvPr>
            <p:ph type="title"/>
          </p:nvPr>
        </p:nvSpPr>
        <p:spPr>
          <a:xfrm>
            <a:off x="1316182" y="1365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Verdana"/>
              <a:buNone/>
            </a:pPr>
            <a:r>
              <a:rPr lang="en-US" sz="3200" b="1">
                <a:latin typeface="Verdana"/>
                <a:ea typeface="Verdana"/>
                <a:cs typeface="Verdana"/>
                <a:sym typeface="Verdana"/>
              </a:rPr>
              <a:t>Race of Clients Served by the AIC at Least Once</a:t>
            </a:r>
            <a:endParaRPr/>
          </a:p>
        </p:txBody>
      </p:sp>
      <p:sp>
        <p:nvSpPr>
          <p:cNvPr id="334" name="Google Shape;33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19</a:t>
            </a:fld>
            <a:endParaRPr sz="1200" b="0" i="0" u="none" strike="noStrike" cap="none">
              <a:solidFill>
                <a:srgbClr val="888888"/>
              </a:solidFill>
              <a:latin typeface="Calibri"/>
              <a:ea typeface="Calibri"/>
              <a:cs typeface="Calibri"/>
              <a:sym typeface="Calibri"/>
            </a:endParaRPr>
          </a:p>
        </p:txBody>
      </p:sp>
      <p:graphicFrame>
        <p:nvGraphicFramePr>
          <p:cNvPr id="335" name="Google Shape;335;p19" descr="Bar chart showing that about a quarter or more of ARC clients are Black"/>
          <p:cNvGraphicFramePr/>
          <p:nvPr/>
        </p:nvGraphicFramePr>
        <p:xfrm>
          <a:off x="1316183" y="1462088"/>
          <a:ext cx="9334500" cy="489426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2"/>
          <p:cNvSpPr/>
          <p:nvPr/>
        </p:nvSpPr>
        <p:spPr>
          <a:xfrm>
            <a:off x="1523" y="-1"/>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4" name="Google Shape;144;p2"/>
          <p:cNvSpPr/>
          <p:nvPr/>
        </p:nvSpPr>
        <p:spPr>
          <a:xfrm>
            <a:off x="1524" y="0"/>
            <a:ext cx="12188952" cy="6858000"/>
          </a:xfrm>
          <a:prstGeom prst="rect">
            <a:avLst/>
          </a:prstGeom>
          <a:solidFill>
            <a:schemeClr val="lt2">
              <a:alpha val="3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5" name="Google Shape;145;p2"/>
          <p:cNvSpPr/>
          <p:nvPr/>
        </p:nvSpPr>
        <p:spPr>
          <a:xfrm>
            <a:off x="1478324" y="699899"/>
            <a:ext cx="10713676" cy="543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6" name="Google Shape;146;p2"/>
          <p:cNvSpPr txBox="1">
            <a:spLocks noGrp="1"/>
          </p:cNvSpPr>
          <p:nvPr>
            <p:ph type="ctrTitle"/>
          </p:nvPr>
        </p:nvSpPr>
        <p:spPr>
          <a:xfrm>
            <a:off x="4918515" y="1416581"/>
            <a:ext cx="6092786" cy="212728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100"/>
              <a:buFont typeface="Calibri"/>
              <a:buNone/>
            </a:pPr>
            <a:r>
              <a:rPr lang="en-US" sz="4100" b="1">
                <a:latin typeface="Calibri"/>
                <a:ea typeface="Calibri"/>
                <a:cs typeface="Calibri"/>
                <a:sym typeface="Calibri"/>
              </a:rPr>
              <a:t>Applying a Race Equity Lens When Implementing Crisis Response Programs</a:t>
            </a:r>
            <a:endParaRPr sz="4100"/>
          </a:p>
        </p:txBody>
      </p:sp>
      <p:sp>
        <p:nvSpPr>
          <p:cNvPr id="147" name="Google Shape;147;p2"/>
          <p:cNvSpPr txBox="1">
            <a:spLocks noGrp="1"/>
          </p:cNvSpPr>
          <p:nvPr>
            <p:ph type="subTitle" idx="1"/>
          </p:nvPr>
        </p:nvSpPr>
        <p:spPr>
          <a:xfrm>
            <a:off x="3984173" y="3764975"/>
            <a:ext cx="7027128" cy="219268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000"/>
              <a:buNone/>
            </a:pPr>
            <a:r>
              <a:rPr lang="en-US" sz="2000"/>
              <a:t>Kirby Gaherty &amp; Tony McCright, National League of Cities</a:t>
            </a:r>
            <a:endParaRPr/>
          </a:p>
          <a:p>
            <a:pPr marL="0" marR="0" lvl="0" indent="0" algn="ctr" rtl="0">
              <a:lnSpc>
                <a:spcPct val="90000"/>
              </a:lnSpc>
              <a:spcBef>
                <a:spcPts val="0"/>
              </a:spcBef>
              <a:spcAft>
                <a:spcPts val="0"/>
              </a:spcAft>
              <a:buClr>
                <a:schemeClr val="dk1"/>
              </a:buClr>
              <a:buSzPts val="2000"/>
              <a:buNone/>
            </a:pPr>
            <a:r>
              <a:rPr lang="en-US" sz="2000">
                <a:latin typeface="Calibri"/>
                <a:ea typeface="Calibri"/>
                <a:cs typeface="Calibri"/>
                <a:sym typeface="Calibri"/>
              </a:rPr>
              <a:t>Anthony Cooper and Assistant Chief John Patterson, Madison, WI</a:t>
            </a:r>
            <a:endParaRPr/>
          </a:p>
          <a:p>
            <a:pPr marL="0" marR="0" lvl="0" indent="0" algn="ctr" rtl="0">
              <a:lnSpc>
                <a:spcPct val="90000"/>
              </a:lnSpc>
              <a:spcBef>
                <a:spcPts val="0"/>
              </a:spcBef>
              <a:spcAft>
                <a:spcPts val="0"/>
              </a:spcAft>
              <a:buClr>
                <a:schemeClr val="dk1"/>
              </a:buClr>
              <a:buSzPts val="2000"/>
              <a:buNone/>
            </a:pPr>
            <a:r>
              <a:rPr lang="en-US" sz="2000">
                <a:latin typeface="Calibri"/>
                <a:ea typeface="Calibri"/>
                <a:cs typeface="Calibri"/>
                <a:sym typeface="Calibri"/>
              </a:rPr>
              <a:t>Council Vice President Willie Lightfoot,  Rochester, NY</a:t>
            </a:r>
            <a:endParaRPr/>
          </a:p>
          <a:p>
            <a:pPr marL="0" marR="0" lvl="0" indent="0" algn="ctr" rtl="0">
              <a:lnSpc>
                <a:spcPct val="90000"/>
              </a:lnSpc>
              <a:spcBef>
                <a:spcPts val="0"/>
              </a:spcBef>
              <a:spcAft>
                <a:spcPts val="0"/>
              </a:spcAft>
              <a:buClr>
                <a:schemeClr val="dk1"/>
              </a:buClr>
              <a:buSzPts val="2000"/>
              <a:buNone/>
            </a:pPr>
            <a:r>
              <a:rPr lang="en-US" sz="2000">
                <a:latin typeface="Calibri"/>
                <a:ea typeface="Calibri"/>
                <a:cs typeface="Calibri"/>
                <a:sym typeface="Calibri"/>
              </a:rPr>
              <a:t>Lena Hackett, Indianapolis, IN</a:t>
            </a:r>
            <a:endParaRPr/>
          </a:p>
          <a:p>
            <a:pPr marL="0" lvl="0" indent="0" algn="l" rtl="0">
              <a:lnSpc>
                <a:spcPct val="90000"/>
              </a:lnSpc>
              <a:spcBef>
                <a:spcPts val="1000"/>
              </a:spcBef>
              <a:spcAft>
                <a:spcPts val="0"/>
              </a:spcAft>
              <a:buClr>
                <a:schemeClr val="dk1"/>
              </a:buClr>
              <a:buSzPts val="2000"/>
              <a:buNone/>
            </a:pPr>
            <a:endParaRPr sz="2000"/>
          </a:p>
        </p:txBody>
      </p:sp>
      <p:cxnSp>
        <p:nvCxnSpPr>
          <p:cNvPr id="148" name="Google Shape;148;p2"/>
          <p:cNvCxnSpPr/>
          <p:nvPr/>
        </p:nvCxnSpPr>
        <p:spPr>
          <a:xfrm rot="10800000">
            <a:off x="11365990"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149" name="Google Shape;149;p2"/>
          <p:cNvCxnSpPr/>
          <p:nvPr/>
        </p:nvCxnSpPr>
        <p:spPr>
          <a:xfrm>
            <a:off x="0" y="6118001"/>
            <a:ext cx="12192000" cy="0"/>
          </a:xfrm>
          <a:prstGeom prst="straightConnector1">
            <a:avLst/>
          </a:prstGeom>
          <a:noFill/>
          <a:ln w="9525" cap="rnd" cmpd="sng">
            <a:solidFill>
              <a:schemeClr val="accent1"/>
            </a:solidFill>
            <a:prstDash val="dash"/>
            <a:miter lim="800000"/>
            <a:headEnd type="none" w="sm" len="sm"/>
            <a:tailEnd type="none" w="sm" len="sm"/>
          </a:ln>
        </p:spPr>
      </p:cxnSp>
      <p:sp>
        <p:nvSpPr>
          <p:cNvPr id="150" name="Google Shape;150;p2"/>
          <p:cNvSpPr/>
          <p:nvPr/>
        </p:nvSpPr>
        <p:spPr>
          <a:xfrm rot="10800000">
            <a:off x="0" y="1425172"/>
            <a:ext cx="1469410" cy="4695345"/>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Calibri"/>
              <a:buNone/>
            </a:pPr>
            <a:endParaRPr sz="3000" b="0" i="0" u="none" strike="noStrike" cap="none">
              <a:solidFill>
                <a:srgbClr val="000000"/>
              </a:solidFill>
              <a:latin typeface="Helvetica Neue"/>
              <a:ea typeface="Helvetica Neue"/>
              <a:cs typeface="Helvetica Neue"/>
              <a:sym typeface="Helvetica Neue"/>
            </a:endParaRPr>
          </a:p>
        </p:txBody>
      </p:sp>
      <p:pic>
        <p:nvPicPr>
          <p:cNvPr id="151" name="Google Shape;151;p2" descr="Logo&#10;&#10;Description automatically generated with medium confidence"/>
          <p:cNvPicPr preferRelativeResize="0"/>
          <p:nvPr/>
        </p:nvPicPr>
        <p:blipFill rotWithShape="1">
          <a:blip r:embed="rId3">
            <a:alphaModFix/>
          </a:blip>
          <a:srcRect/>
          <a:stretch/>
        </p:blipFill>
        <p:spPr>
          <a:xfrm>
            <a:off x="422899" y="4435018"/>
            <a:ext cx="3756276" cy="167690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0"/>
          <p:cNvSpPr/>
          <p:nvPr/>
        </p:nvSpPr>
        <p:spPr>
          <a:xfrm>
            <a:off x="1981200" y="228600"/>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Noto Sans Symbols"/>
              <a:buNone/>
            </a:pPr>
            <a:endParaRPr sz="3200" b="1" i="0" u="none" strike="noStrike" cap="none">
              <a:solidFill>
                <a:srgbClr val="FF0066"/>
              </a:solidFill>
              <a:latin typeface="Arial"/>
              <a:ea typeface="Arial"/>
              <a:cs typeface="Arial"/>
              <a:sym typeface="Arial"/>
            </a:endParaRPr>
          </a:p>
        </p:txBody>
      </p:sp>
      <p:pic>
        <p:nvPicPr>
          <p:cNvPr id="342" name="Google Shape;342;p20"/>
          <p:cNvPicPr preferRelativeResize="0"/>
          <p:nvPr/>
        </p:nvPicPr>
        <p:blipFill rotWithShape="1">
          <a:blip r:embed="rId3">
            <a:alphaModFix/>
          </a:blip>
          <a:srcRect/>
          <a:stretch/>
        </p:blipFill>
        <p:spPr>
          <a:xfrm>
            <a:off x="3108769" y="1354535"/>
            <a:ext cx="3733797" cy="1600200"/>
          </a:xfrm>
          <a:prstGeom prst="rect">
            <a:avLst/>
          </a:prstGeom>
          <a:noFill/>
          <a:ln>
            <a:noFill/>
          </a:ln>
        </p:spPr>
      </p:pic>
      <p:sp>
        <p:nvSpPr>
          <p:cNvPr id="343" name="Google Shape;343;p20"/>
          <p:cNvSpPr txBox="1">
            <a:spLocks noGrp="1"/>
          </p:cNvSpPr>
          <p:nvPr>
            <p:ph type="title"/>
          </p:nvPr>
        </p:nvSpPr>
        <p:spPr>
          <a:xfrm>
            <a:off x="993913" y="571500"/>
            <a:ext cx="9216887" cy="37719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0000"/>
              <a:buFont typeface="Calibri"/>
              <a:buNone/>
            </a:pPr>
            <a:br>
              <a:rPr lang="en-US"/>
            </a:br>
            <a:br>
              <a:rPr lang="en-US"/>
            </a:br>
            <a:br>
              <a:rPr lang="en-US"/>
            </a:br>
            <a:br>
              <a:rPr lang="en-US"/>
            </a:br>
            <a:br>
              <a:rPr lang="en-US"/>
            </a:br>
            <a:r>
              <a:rPr lang="en-US" sz="4000" u="sng" cap="none">
                <a:solidFill>
                  <a:schemeClr val="hlink"/>
                </a:solidFill>
                <a:latin typeface="Libre Franklin Medium"/>
                <a:ea typeface="Libre Franklin Medium"/>
                <a:cs typeface="Libre Franklin Medium"/>
                <a:sym typeface="Libre Franklin Medium"/>
                <a:hlinkClick r:id="rId4"/>
              </a:rPr>
              <a:t>www.communitysolutionsinc.net</a:t>
            </a:r>
            <a:br>
              <a:rPr lang="en-US" sz="4000" cap="none">
                <a:latin typeface="Libre Franklin Medium"/>
                <a:ea typeface="Libre Franklin Medium"/>
                <a:cs typeface="Libre Franklin Medium"/>
                <a:sym typeface="Libre Franklin Medium"/>
              </a:rPr>
            </a:br>
            <a:br>
              <a:rPr lang="en-US" sz="4000">
                <a:latin typeface="Libre Franklin Medium"/>
                <a:ea typeface="Libre Franklin Medium"/>
                <a:cs typeface="Libre Franklin Medium"/>
                <a:sym typeface="Libre Franklin Medium"/>
              </a:rPr>
            </a:br>
            <a:endParaRPr sz="4000"/>
          </a:p>
        </p:txBody>
      </p:sp>
      <p:sp>
        <p:nvSpPr>
          <p:cNvPr id="344" name="Google Shape;344;p20"/>
          <p:cNvSpPr txBox="1">
            <a:spLocks noGrp="1"/>
          </p:cNvSpPr>
          <p:nvPr>
            <p:ph type="body" idx="1"/>
          </p:nvPr>
        </p:nvSpPr>
        <p:spPr>
          <a:xfrm>
            <a:off x="3108768" y="4573985"/>
            <a:ext cx="5235131" cy="57626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None/>
            </a:pPr>
            <a:r>
              <a:rPr lang="en-US" sz="3200" b="1">
                <a:solidFill>
                  <a:schemeClr val="dk1"/>
                </a:solidFill>
              </a:rPr>
              <a:t>Lena Hackett, MPH</a:t>
            </a:r>
            <a:endParaRPr/>
          </a:p>
        </p:txBody>
      </p:sp>
      <p:sp>
        <p:nvSpPr>
          <p:cNvPr id="345" name="Google Shape;345;p20"/>
          <p:cNvSpPr txBox="1">
            <a:spLocks noGrp="1"/>
          </p:cNvSpPr>
          <p:nvPr>
            <p:ph type="body" idx="2"/>
          </p:nvPr>
        </p:nvSpPr>
        <p:spPr>
          <a:xfrm>
            <a:off x="2823019" y="5200650"/>
            <a:ext cx="5235131" cy="8407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u="sng">
                <a:solidFill>
                  <a:schemeClr val="hlink"/>
                </a:solidFill>
                <a:hlinkClick r:id="rId5"/>
              </a:rPr>
              <a:t>lena@communitysolutionsinc.net</a:t>
            </a:r>
            <a:endParaRPr sz="2800"/>
          </a:p>
        </p:txBody>
      </p:sp>
      <p:sp>
        <p:nvSpPr>
          <p:cNvPr id="346" name="Google Shape;346;p20"/>
          <p:cNvSpPr txBox="1">
            <a:spLocks noGrp="1"/>
          </p:cNvSpPr>
          <p:nvPr>
            <p:ph type="body" idx="3"/>
          </p:nvPr>
        </p:nvSpPr>
        <p:spPr>
          <a:xfrm rot="10800000" flipH="1">
            <a:off x="9620250" y="8515349"/>
            <a:ext cx="3619500" cy="45719"/>
          </a:xfrm>
          <a:prstGeom prst="rect">
            <a:avLst/>
          </a:prstGeom>
          <a:noFill/>
          <a:ln>
            <a:noFill/>
          </a:ln>
        </p:spPr>
        <p:txBody>
          <a:bodyPr spcFirstLastPara="1" wrap="square" lIns="91425" tIns="45700" rIns="91425" bIns="45700" anchor="b" anchorCtr="0">
            <a:normAutofit fontScale="25000" lnSpcReduction="20000"/>
          </a:bodyPr>
          <a:lstStyle/>
          <a:p>
            <a:pPr marL="0" lvl="0" indent="0" algn="l" rtl="0">
              <a:lnSpc>
                <a:spcPct val="90000"/>
              </a:lnSpc>
              <a:spcBef>
                <a:spcPts val="0"/>
              </a:spcBef>
              <a:spcAft>
                <a:spcPts val="0"/>
              </a:spcAft>
              <a:buClr>
                <a:schemeClr val="dk1"/>
              </a:buClr>
              <a:buSzPct val="100000"/>
              <a:buNone/>
            </a:pPr>
            <a:endParaRPr sz="3200"/>
          </a:p>
        </p:txBody>
      </p:sp>
      <p:sp>
        <p:nvSpPr>
          <p:cNvPr id="347" name="Google Shape;347;p20"/>
          <p:cNvSpPr txBox="1">
            <a:spLocks noGrp="1"/>
          </p:cNvSpPr>
          <p:nvPr>
            <p:ph type="body" idx="4"/>
          </p:nvPr>
        </p:nvSpPr>
        <p:spPr>
          <a:xfrm rot="10800000" flipH="1">
            <a:off x="8839200" y="8020050"/>
            <a:ext cx="2152650" cy="495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Google Shape;352;p21"/>
          <p:cNvSpPr/>
          <p:nvPr/>
        </p:nvSpPr>
        <p:spPr>
          <a:xfrm>
            <a:off x="1523" y="-1"/>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3" name="Google Shape;353;p21"/>
          <p:cNvSpPr/>
          <p:nvPr/>
        </p:nvSpPr>
        <p:spPr>
          <a:xfrm>
            <a:off x="1524" y="0"/>
            <a:ext cx="12188952" cy="6858000"/>
          </a:xfrm>
          <a:prstGeom prst="rect">
            <a:avLst/>
          </a:prstGeom>
          <a:solidFill>
            <a:schemeClr val="lt2">
              <a:alpha val="3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4" name="Google Shape;354;p21"/>
          <p:cNvSpPr/>
          <p:nvPr/>
        </p:nvSpPr>
        <p:spPr>
          <a:xfrm>
            <a:off x="1478324" y="699899"/>
            <a:ext cx="10713676" cy="543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5" name="Google Shape;355;p21"/>
          <p:cNvSpPr txBox="1">
            <a:spLocks noGrp="1"/>
          </p:cNvSpPr>
          <p:nvPr>
            <p:ph type="ctrTitle"/>
          </p:nvPr>
        </p:nvSpPr>
        <p:spPr>
          <a:xfrm>
            <a:off x="4918515" y="1416581"/>
            <a:ext cx="6092786" cy="33023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Moderated Conversation: Challenges, Wins, and Equity</a:t>
            </a:r>
            <a:endParaRPr sz="5400"/>
          </a:p>
        </p:txBody>
      </p:sp>
      <p:cxnSp>
        <p:nvCxnSpPr>
          <p:cNvPr id="356" name="Google Shape;356;p21"/>
          <p:cNvCxnSpPr/>
          <p:nvPr/>
        </p:nvCxnSpPr>
        <p:spPr>
          <a:xfrm rot="10800000">
            <a:off x="11365990"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357" name="Google Shape;357;p21"/>
          <p:cNvCxnSpPr/>
          <p:nvPr/>
        </p:nvCxnSpPr>
        <p:spPr>
          <a:xfrm>
            <a:off x="0" y="6118001"/>
            <a:ext cx="12192000" cy="0"/>
          </a:xfrm>
          <a:prstGeom prst="straightConnector1">
            <a:avLst/>
          </a:prstGeom>
          <a:noFill/>
          <a:ln w="9525" cap="rnd" cmpd="sng">
            <a:solidFill>
              <a:schemeClr val="accent1"/>
            </a:solidFill>
            <a:prstDash val="dash"/>
            <a:miter lim="800000"/>
            <a:headEnd type="none" w="sm" len="sm"/>
            <a:tailEnd type="none" w="sm" len="sm"/>
          </a:ln>
        </p:spPr>
      </p:cxnSp>
      <p:sp>
        <p:nvSpPr>
          <p:cNvPr id="358" name="Google Shape;358;p21"/>
          <p:cNvSpPr/>
          <p:nvPr/>
        </p:nvSpPr>
        <p:spPr>
          <a:xfrm rot="10800000">
            <a:off x="0" y="1425172"/>
            <a:ext cx="1469410" cy="4695345"/>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Calibri"/>
              <a:buNone/>
            </a:pPr>
            <a:endParaRPr sz="3000" b="0" i="0" u="none" strike="noStrike" cap="none">
              <a:solidFill>
                <a:srgbClr val="000000"/>
              </a:solidFill>
              <a:latin typeface="Helvetica Neue"/>
              <a:ea typeface="Helvetica Neue"/>
              <a:cs typeface="Helvetica Neue"/>
              <a:sym typeface="Helvetica Neue"/>
            </a:endParaRPr>
          </a:p>
        </p:txBody>
      </p:sp>
      <p:pic>
        <p:nvPicPr>
          <p:cNvPr id="359" name="Google Shape;359;p21" descr="Logo&#10;&#10;Description automatically generated with medium confidence"/>
          <p:cNvPicPr preferRelativeResize="0"/>
          <p:nvPr/>
        </p:nvPicPr>
        <p:blipFill rotWithShape="1">
          <a:blip r:embed="rId3">
            <a:alphaModFix/>
          </a:blip>
          <a:srcRect/>
          <a:stretch/>
        </p:blipFill>
        <p:spPr>
          <a:xfrm>
            <a:off x="422899" y="4435018"/>
            <a:ext cx="3756276" cy="16769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0622C369-3045-6548-8698-61869813F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0" name="Title 1">
            <a:extLst>
              <a:ext uri="{FF2B5EF4-FFF2-40B4-BE49-F238E27FC236}">
                <a16:creationId xmlns:a16="http://schemas.microsoft.com/office/drawing/2014/main" id="{CDD44225-D671-2541-A8BF-FFBF0A1FB1F3}"/>
              </a:ext>
            </a:extLst>
          </p:cNvPr>
          <p:cNvSpPr txBox="1">
            <a:spLocks/>
          </p:cNvSpPr>
          <p:nvPr/>
        </p:nvSpPr>
        <p:spPr>
          <a:xfrm>
            <a:off x="0" y="2413794"/>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b="1" dirty="0"/>
              <a:t>Thank You!</a:t>
            </a:r>
          </a:p>
        </p:txBody>
      </p:sp>
      <p:sp>
        <p:nvSpPr>
          <p:cNvPr id="11" name="Subtitle 2">
            <a:extLst>
              <a:ext uri="{FF2B5EF4-FFF2-40B4-BE49-F238E27FC236}">
                <a16:creationId xmlns:a16="http://schemas.microsoft.com/office/drawing/2014/main" id="{40A5292F-E611-5642-93BD-82CA87B1620E}"/>
              </a:ext>
            </a:extLst>
          </p:cNvPr>
          <p:cNvSpPr txBox="1">
            <a:spLocks/>
          </p:cNvSpPr>
          <p:nvPr/>
        </p:nvSpPr>
        <p:spPr>
          <a:xfrm>
            <a:off x="0" y="4829969"/>
            <a:ext cx="12192000" cy="9699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rgbClr val="FFFFFF"/>
                </a:solidFill>
              </a:rPr>
              <a:t>Risë</a:t>
            </a:r>
            <a:r>
              <a:rPr lang="en-US" dirty="0">
                <a:solidFill>
                  <a:srgbClr val="FFFFFF"/>
                </a:solidFill>
              </a:rPr>
              <a:t> Haneberg at </a:t>
            </a:r>
            <a:r>
              <a:rPr lang="en-US" u="sng" dirty="0">
                <a:solidFill>
                  <a:schemeClr val="accent4"/>
                </a:solidFill>
                <a:hlinkClick r:id="rId4">
                  <a:extLst>
                    <a:ext uri="{A12FA001-AC4F-418D-AE19-62706E023703}">
                      <ahyp:hlinkClr xmlns:ahyp="http://schemas.microsoft.com/office/drawing/2018/hyperlinkcolor" val="tx"/>
                    </a:ext>
                  </a:extLst>
                </a:hlinkClick>
              </a:rPr>
              <a:t>rhaneberg@csg.org</a:t>
            </a:r>
            <a:endParaRPr lang="en-US" dirty="0">
              <a:solidFill>
                <a:schemeClr val="accent4"/>
              </a:solidFill>
            </a:endParaRPr>
          </a:p>
        </p:txBody>
      </p:sp>
    </p:spTree>
    <p:extLst>
      <p:ext uri="{BB962C8B-B14F-4D97-AF65-F5344CB8AC3E}">
        <p14:creationId xmlns:p14="http://schemas.microsoft.com/office/powerpoint/2010/main" val="391688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7" name="Google Shape;157;p3"/>
          <p:cNvSpPr/>
          <p:nvPr/>
        </p:nvSpPr>
        <p:spPr>
          <a:xfrm>
            <a:off x="0" y="1"/>
            <a:ext cx="6291618" cy="5097980"/>
          </a:xfrm>
          <a:custGeom>
            <a:avLst/>
            <a:gdLst/>
            <a:ahLst/>
            <a:cxnLst/>
            <a:rect l="l" t="t" r="r" b="b"/>
            <a:pathLst>
              <a:path w="6443456" h="5753325" extrusionOk="0">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8" name="Google Shape;158;p3"/>
          <p:cNvSpPr>
            <a:spLocks noGrp="1"/>
          </p:cNvSpPr>
          <p:nvPr>
            <p:ph type="title"/>
          </p:nvPr>
        </p:nvSpPr>
        <p:spPr>
          <a:xfrm>
            <a:off x="838199" y="1068891"/>
            <a:ext cx="4259731" cy="1985085"/>
          </a:xfrm>
          <a:prstGeom prst="ellipse">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b="1">
                <a:solidFill>
                  <a:schemeClr val="dk1"/>
                </a:solidFill>
                <a:latin typeface="Calibri"/>
                <a:ea typeface="Calibri"/>
                <a:cs typeface="Calibri"/>
                <a:sym typeface="Calibri"/>
              </a:rPr>
              <a:t>Setting the Tone</a:t>
            </a:r>
            <a:endParaRPr/>
          </a:p>
        </p:txBody>
      </p:sp>
      <p:sp>
        <p:nvSpPr>
          <p:cNvPr id="159" name="Google Shape;159;p3"/>
          <p:cNvSpPr/>
          <p:nvPr/>
        </p:nvSpPr>
        <p:spPr>
          <a:xfrm>
            <a:off x="910664" y="3440576"/>
            <a:ext cx="4114800" cy="2675059"/>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0" name="Google Shape;160;p3" descr="Logo&#10;&#10;Description automatically generated with medium confidence"/>
          <p:cNvPicPr preferRelativeResize="0">
            <a:picLocks noGrp="1"/>
          </p:cNvPicPr>
          <p:nvPr>
            <p:ph type="body" idx="1"/>
          </p:nvPr>
        </p:nvPicPr>
        <p:blipFill rotWithShape="1">
          <a:blip r:embed="rId3">
            <a:alphaModFix/>
          </a:blip>
          <a:srcRect/>
          <a:stretch/>
        </p:blipFill>
        <p:spPr>
          <a:xfrm>
            <a:off x="1049617" y="3924461"/>
            <a:ext cx="3836894" cy="1712899"/>
          </a:xfrm>
          <a:prstGeom prst="rect">
            <a:avLst/>
          </a:prstGeom>
          <a:noFill/>
          <a:ln>
            <a:noFill/>
          </a:ln>
        </p:spPr>
      </p:pic>
      <p:sp>
        <p:nvSpPr>
          <p:cNvPr id="161" name="Google Shape;161;p3"/>
          <p:cNvSpPr/>
          <p:nvPr/>
        </p:nvSpPr>
        <p:spPr>
          <a:xfrm>
            <a:off x="2114188" y="5840345"/>
            <a:ext cx="1707751"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2" name="Google Shape;162;p3"/>
          <p:cNvSpPr txBox="1"/>
          <p:nvPr/>
        </p:nvSpPr>
        <p:spPr>
          <a:xfrm>
            <a:off x="5936126" y="723153"/>
            <a:ext cx="5971855" cy="5230838"/>
          </a:xfrm>
          <a:prstGeom prst="rect">
            <a:avLst/>
          </a:prstGeom>
          <a:noFill/>
          <a:ln>
            <a:noFill/>
          </a:ln>
        </p:spPr>
        <p:txBody>
          <a:bodyPr spcFirstLastPara="1" wrap="square" lIns="91425" tIns="45700" rIns="91425" bIns="45700" anchor="ctr" anchorCtr="0">
            <a:normAutofit/>
          </a:bodyPr>
          <a:lstStyle/>
          <a:p>
            <a:pPr marL="285750" marR="0" lvl="0" indent="-228600" algn="l" rtl="0">
              <a:lnSpc>
                <a:spcPct val="90000"/>
              </a:lnSpc>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Local Crisis Response and Equity</a:t>
            </a:r>
            <a:endParaRPr/>
          </a:p>
          <a:p>
            <a:pPr marL="742950" marR="0" lvl="1" indent="-228600" algn="l" rtl="0">
              <a:lnSpc>
                <a:spcPct val="90000"/>
              </a:lnSpc>
              <a:spcBef>
                <a:spcPts val="60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Reimagining Public Safety</a:t>
            </a:r>
            <a:endParaRPr/>
          </a:p>
          <a:p>
            <a:pPr marL="285750" marR="0" lvl="0" indent="-228600" algn="l" rtl="0">
              <a:lnSpc>
                <a:spcPct val="90000"/>
              </a:lnSpc>
              <a:spcBef>
                <a:spcPts val="60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National League of Cities </a:t>
            </a:r>
            <a:endParaRPr/>
          </a:p>
          <a:p>
            <a:pPr marL="742950" marR="0" lvl="1" indent="-228600" algn="l" rtl="0">
              <a:lnSpc>
                <a:spcPct val="90000"/>
              </a:lnSpc>
              <a:spcBef>
                <a:spcPts val="60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Justice Initiatives</a:t>
            </a:r>
            <a:endParaRPr/>
          </a:p>
          <a:p>
            <a:pPr marL="742950" marR="0" lvl="1" indent="-228600" algn="l" rtl="0">
              <a:lnSpc>
                <a:spcPct val="90000"/>
              </a:lnSpc>
              <a:spcBef>
                <a:spcPts val="60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Race, Equity, and Leadership</a:t>
            </a:r>
            <a:endParaRPr/>
          </a:p>
          <a:p>
            <a:pPr marL="514350" marR="0" lvl="1" indent="-101600" algn="l" rtl="0">
              <a:lnSpc>
                <a:spcPct val="90000"/>
              </a:lnSpc>
              <a:spcBef>
                <a:spcPts val="6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8" name="Google Shape;168;p4"/>
          <p:cNvSpPr/>
          <p:nvPr/>
        </p:nvSpPr>
        <p:spPr>
          <a:xfrm rot="10800000" flipH="1">
            <a:off x="0" y="-2"/>
            <a:ext cx="12192000" cy="4522610"/>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9" name="Google Shape;169;p4"/>
          <p:cNvSpPr/>
          <p:nvPr/>
        </p:nvSpPr>
        <p:spPr>
          <a:xfrm flipH="1">
            <a:off x="8168276" y="5"/>
            <a:ext cx="4023722" cy="4522603"/>
          </a:xfrm>
          <a:prstGeom prst="rect">
            <a:avLst/>
          </a:prstGeom>
          <a:gradFill>
            <a:gsLst>
              <a:gs pos="0">
                <a:srgbClr val="000000">
                  <a:alpha val="62745"/>
                </a:srgbClr>
              </a:gs>
              <a:gs pos="100000">
                <a:srgbClr val="2F5496"/>
              </a:gs>
            </a:gsLst>
            <a:lin ang="6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0" name="Google Shape;170;p4"/>
          <p:cNvSpPr/>
          <p:nvPr/>
        </p:nvSpPr>
        <p:spPr>
          <a:xfrm rot="10800000" flipH="1">
            <a:off x="457200" y="-5"/>
            <a:ext cx="11743606" cy="4513113"/>
          </a:xfrm>
          <a:prstGeom prst="rect">
            <a:avLst/>
          </a:prstGeom>
          <a:gradFill>
            <a:gsLst>
              <a:gs pos="0">
                <a:srgbClr val="000000">
                  <a:alpha val="7843"/>
                </a:srgbClr>
              </a:gs>
              <a:gs pos="76000">
                <a:srgbClr val="2F5496">
                  <a:alpha val="21960"/>
                </a:srgbClr>
              </a:gs>
              <a:gs pos="100000">
                <a:srgbClr val="2F5496">
                  <a:alpha val="21960"/>
                </a:srgbClr>
              </a:gs>
            </a:gsLst>
            <a:lin ang="21593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1" name="Google Shape;171;p4"/>
          <p:cNvSpPr/>
          <p:nvPr/>
        </p:nvSpPr>
        <p:spPr>
          <a:xfrm flipH="1">
            <a:off x="-8807" y="-9506"/>
            <a:ext cx="12200801" cy="4532114"/>
          </a:xfrm>
          <a:prstGeom prst="rect">
            <a:avLst/>
          </a:prstGeom>
          <a:gradFill>
            <a:gsLst>
              <a:gs pos="0">
                <a:srgbClr val="000000">
                  <a:alpha val="50980"/>
                </a:srgbClr>
              </a:gs>
              <a:gs pos="74000">
                <a:srgbClr val="4472C4">
                  <a:alpha val="0"/>
                </a:srgbClr>
              </a:gs>
              <a:gs pos="100000">
                <a:srgbClr val="4472C4">
                  <a:alpha val="0"/>
                </a:srgbClr>
              </a:gs>
            </a:gsLst>
            <a:lin ang="17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2" name="Google Shape;172;p4"/>
          <p:cNvSpPr/>
          <p:nvPr/>
        </p:nvSpPr>
        <p:spPr>
          <a:xfrm flipH="1">
            <a:off x="0" y="5"/>
            <a:ext cx="12192000" cy="2679585"/>
          </a:xfrm>
          <a:prstGeom prst="rect">
            <a:avLst/>
          </a:prstGeom>
          <a:gradFill>
            <a:gsLst>
              <a:gs pos="0">
                <a:srgbClr val="4472C4">
                  <a:alpha val="8627"/>
                </a:srgbClr>
              </a:gs>
              <a:gs pos="20000">
                <a:srgbClr val="4472C4">
                  <a:alpha val="8627"/>
                </a:srgbClr>
              </a:gs>
              <a:gs pos="100000">
                <a:srgbClr val="000000">
                  <a:alpha val="66666"/>
                </a:srgbClr>
              </a:gs>
            </a:gsLst>
            <a:lin ang="17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3" name="Google Shape;173;p4"/>
          <p:cNvSpPr txBox="1">
            <a:spLocks noGrp="1"/>
          </p:cNvSpPr>
          <p:nvPr>
            <p:ph type="ctrTitle"/>
          </p:nvPr>
        </p:nvSpPr>
        <p:spPr>
          <a:xfrm>
            <a:off x="1371598" y="533514"/>
            <a:ext cx="9617105" cy="199960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800"/>
              <a:buFont typeface="Calibri"/>
              <a:buNone/>
            </a:pPr>
            <a:r>
              <a:rPr lang="en-US" sz="4800">
                <a:solidFill>
                  <a:srgbClr val="FFFFFF"/>
                </a:solidFill>
              </a:rPr>
              <a:t>Introductions</a:t>
            </a:r>
            <a:br>
              <a:rPr lang="en-US" sz="4800">
                <a:solidFill>
                  <a:srgbClr val="FFFFFF"/>
                </a:solidFill>
              </a:rPr>
            </a:br>
            <a:endParaRPr sz="4800">
              <a:solidFill>
                <a:srgbClr val="FFFFFF"/>
              </a:solidFill>
            </a:endParaRPr>
          </a:p>
        </p:txBody>
      </p:sp>
      <p:pic>
        <p:nvPicPr>
          <p:cNvPr id="174" name="Google Shape;174;p4" descr="A person smiling for the camera&#10;&#10;Description automatically generated with medium confidence"/>
          <p:cNvPicPr preferRelativeResize="0"/>
          <p:nvPr/>
        </p:nvPicPr>
        <p:blipFill rotWithShape="1">
          <a:blip r:embed="rId3">
            <a:alphaModFix/>
          </a:blip>
          <a:srcRect t="6995" r="1" b="24093"/>
          <a:stretch/>
        </p:blipFill>
        <p:spPr>
          <a:xfrm>
            <a:off x="898211" y="3579621"/>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175" name="Google Shape;175;p4" descr="Councilmember_Willie_Lightfoot"/>
          <p:cNvPicPr preferRelativeResize="0"/>
          <p:nvPr/>
        </p:nvPicPr>
        <p:blipFill rotWithShape="1">
          <a:blip r:embed="rId4">
            <a:alphaModFix/>
          </a:blip>
          <a:srcRect t="12153" r="-2" b="21179"/>
          <a:stretch/>
        </p:blipFill>
        <p:spPr>
          <a:xfrm>
            <a:off x="3594811" y="3579621"/>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176" name="Google Shape;176;p4" descr="Patterson"/>
          <p:cNvPicPr preferRelativeResize="0"/>
          <p:nvPr/>
        </p:nvPicPr>
        <p:blipFill rotWithShape="1">
          <a:blip r:embed="rId5">
            <a:alphaModFix/>
          </a:blip>
          <a:srcRect t="3333" r="3" b="19746"/>
          <a:stretch/>
        </p:blipFill>
        <p:spPr>
          <a:xfrm>
            <a:off x="6294809" y="3579621"/>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id="177" name="Google Shape;177;p4" descr="Version 2"/>
          <p:cNvPicPr preferRelativeResize="0"/>
          <p:nvPr/>
        </p:nvPicPr>
        <p:blipFill rotWithShape="1">
          <a:blip r:embed="rId6">
            <a:alphaModFix/>
          </a:blip>
          <a:srcRect r="-5" b="-5"/>
          <a:stretch/>
        </p:blipFill>
        <p:spPr>
          <a:xfrm>
            <a:off x="9051869" y="3579621"/>
            <a:ext cx="2282932" cy="2282932"/>
          </a:xfrm>
          <a:custGeom>
            <a:avLst/>
            <a:gdLst/>
            <a:ahLst/>
            <a:cxnLst/>
            <a:rect l="l" t="t" r="r" b="b"/>
            <a:pathLst>
              <a:path w="2282932" h="2282932" extrusionOk="0">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5"/>
          <p:cNvSpPr/>
          <p:nvPr/>
        </p:nvSpPr>
        <p:spPr>
          <a:xfrm>
            <a:off x="1523" y="-1"/>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5"/>
          <p:cNvSpPr/>
          <p:nvPr/>
        </p:nvSpPr>
        <p:spPr>
          <a:xfrm>
            <a:off x="1524" y="0"/>
            <a:ext cx="12188952" cy="6858000"/>
          </a:xfrm>
          <a:prstGeom prst="rect">
            <a:avLst/>
          </a:prstGeom>
          <a:solidFill>
            <a:schemeClr val="lt2">
              <a:alpha val="3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4" name="Google Shape;184;p5"/>
          <p:cNvSpPr/>
          <p:nvPr/>
        </p:nvSpPr>
        <p:spPr>
          <a:xfrm>
            <a:off x="1478324" y="699899"/>
            <a:ext cx="10713676" cy="54333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5" name="Google Shape;185;p5"/>
          <p:cNvSpPr txBox="1">
            <a:spLocks noGrp="1"/>
          </p:cNvSpPr>
          <p:nvPr>
            <p:ph type="ctrTitle"/>
          </p:nvPr>
        </p:nvSpPr>
        <p:spPr>
          <a:xfrm>
            <a:off x="4918515" y="1416581"/>
            <a:ext cx="6092786" cy="330237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b="1">
                <a:latin typeface="Calibri"/>
                <a:ea typeface="Calibri"/>
                <a:cs typeface="Calibri"/>
                <a:sym typeface="Calibri"/>
              </a:rPr>
              <a:t>Local Crisis Response Programs </a:t>
            </a:r>
            <a:endParaRPr sz="5400"/>
          </a:p>
        </p:txBody>
      </p:sp>
      <p:cxnSp>
        <p:nvCxnSpPr>
          <p:cNvPr id="186" name="Google Shape;186;p5"/>
          <p:cNvCxnSpPr/>
          <p:nvPr/>
        </p:nvCxnSpPr>
        <p:spPr>
          <a:xfrm rot="10800000">
            <a:off x="11365990" y="5610"/>
            <a:ext cx="0" cy="6858000"/>
          </a:xfrm>
          <a:prstGeom prst="straightConnector1">
            <a:avLst/>
          </a:prstGeom>
          <a:noFill/>
          <a:ln w="9525" cap="rnd" cmpd="sng">
            <a:solidFill>
              <a:schemeClr val="accent1"/>
            </a:solidFill>
            <a:prstDash val="dash"/>
            <a:miter lim="800000"/>
            <a:headEnd type="none" w="sm" len="sm"/>
            <a:tailEnd type="none" w="sm" len="sm"/>
          </a:ln>
        </p:spPr>
      </p:cxnSp>
      <p:cxnSp>
        <p:nvCxnSpPr>
          <p:cNvPr id="187" name="Google Shape;187;p5"/>
          <p:cNvCxnSpPr/>
          <p:nvPr/>
        </p:nvCxnSpPr>
        <p:spPr>
          <a:xfrm>
            <a:off x="0" y="6118001"/>
            <a:ext cx="12192000" cy="0"/>
          </a:xfrm>
          <a:prstGeom prst="straightConnector1">
            <a:avLst/>
          </a:prstGeom>
          <a:noFill/>
          <a:ln w="9525" cap="rnd" cmpd="sng">
            <a:solidFill>
              <a:schemeClr val="accent1"/>
            </a:solidFill>
            <a:prstDash val="dash"/>
            <a:miter lim="800000"/>
            <a:headEnd type="none" w="sm" len="sm"/>
            <a:tailEnd type="none" w="sm" len="sm"/>
          </a:ln>
        </p:spPr>
      </p:cxnSp>
      <p:sp>
        <p:nvSpPr>
          <p:cNvPr id="188" name="Google Shape;188;p5"/>
          <p:cNvSpPr/>
          <p:nvPr/>
        </p:nvSpPr>
        <p:spPr>
          <a:xfrm rot="10800000">
            <a:off x="0" y="1425172"/>
            <a:ext cx="1469410" cy="4695345"/>
          </a:xfrm>
          <a:prstGeom prst="rect">
            <a:avLst/>
          </a:prstGeom>
          <a:solidFill>
            <a:schemeClr val="accent1">
              <a:alpha val="24705"/>
            </a:schemeClr>
          </a:solid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3000"/>
              <a:buFont typeface="Calibri"/>
              <a:buNone/>
            </a:pPr>
            <a:endParaRPr sz="3000" b="0" i="0" u="none" strike="noStrike" cap="none">
              <a:solidFill>
                <a:srgbClr val="000000"/>
              </a:solidFill>
              <a:latin typeface="Helvetica Neue"/>
              <a:ea typeface="Helvetica Neue"/>
              <a:cs typeface="Helvetica Neue"/>
              <a:sym typeface="Helvetica Neue"/>
            </a:endParaRPr>
          </a:p>
        </p:txBody>
      </p:sp>
      <p:pic>
        <p:nvPicPr>
          <p:cNvPr id="189" name="Google Shape;189;p5" descr="Logo&#10;&#10;Description automatically generated with medium confidence"/>
          <p:cNvPicPr preferRelativeResize="0"/>
          <p:nvPr/>
        </p:nvPicPr>
        <p:blipFill rotWithShape="1">
          <a:blip r:embed="rId3">
            <a:alphaModFix/>
          </a:blip>
          <a:srcRect/>
          <a:stretch/>
        </p:blipFill>
        <p:spPr>
          <a:xfrm>
            <a:off x="422899" y="4435018"/>
            <a:ext cx="3756276" cy="16769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Madison, Wisconsin </a:t>
            </a:r>
            <a:br>
              <a:rPr lang="en-US"/>
            </a:br>
            <a:r>
              <a:rPr lang="en-US" sz="2700"/>
              <a:t>Focused Interruption and Madison Police Department</a:t>
            </a:r>
            <a:endParaRPr/>
          </a:p>
        </p:txBody>
      </p:sp>
      <p:sp>
        <p:nvSpPr>
          <p:cNvPr id="195" name="Google Shape;195;p6"/>
          <p:cNvSpPr txBox="1">
            <a:spLocks noGrp="1"/>
          </p:cNvSpPr>
          <p:nvPr>
            <p:ph type="body" idx="1"/>
          </p:nvPr>
        </p:nvSpPr>
        <p:spPr>
          <a:xfrm>
            <a:off x="838200" y="1836642"/>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Collaborative community responder projects</a:t>
            </a:r>
            <a:endParaRPr/>
          </a:p>
          <a:p>
            <a:pPr marL="685800" lvl="1" indent="-228600" algn="l" rtl="0">
              <a:lnSpc>
                <a:spcPct val="90000"/>
              </a:lnSpc>
              <a:spcBef>
                <a:spcPts val="500"/>
              </a:spcBef>
              <a:spcAft>
                <a:spcPts val="0"/>
              </a:spcAft>
              <a:buClr>
                <a:schemeClr val="dk1"/>
              </a:buClr>
              <a:buSzPts val="2400"/>
              <a:buChar char="•"/>
            </a:pPr>
            <a:r>
              <a:rPr lang="en-US"/>
              <a:t>Outreach</a:t>
            </a:r>
            <a:endParaRPr/>
          </a:p>
          <a:p>
            <a:pPr marL="685800" lvl="1" indent="-228600" algn="l" rtl="0">
              <a:lnSpc>
                <a:spcPct val="90000"/>
              </a:lnSpc>
              <a:spcBef>
                <a:spcPts val="500"/>
              </a:spcBef>
              <a:spcAft>
                <a:spcPts val="0"/>
              </a:spcAft>
              <a:buClr>
                <a:schemeClr val="dk1"/>
              </a:buClr>
              <a:buSzPts val="2400"/>
              <a:buChar char="•"/>
            </a:pPr>
            <a:r>
              <a:rPr lang="en-US"/>
              <a:t>Community Safety Workers</a:t>
            </a:r>
            <a:endParaRPr/>
          </a:p>
        </p:txBody>
      </p:sp>
      <p:pic>
        <p:nvPicPr>
          <p:cNvPr id="196" name="Google Shape;196;p6" descr="Focused Interruption logo"/>
          <p:cNvPicPr preferRelativeResize="0"/>
          <p:nvPr/>
        </p:nvPicPr>
        <p:blipFill rotWithShape="1">
          <a:blip r:embed="rId3">
            <a:alphaModFix/>
          </a:blip>
          <a:srcRect/>
          <a:stretch/>
        </p:blipFill>
        <p:spPr>
          <a:xfrm>
            <a:off x="1067951" y="3913158"/>
            <a:ext cx="5140398" cy="1628325"/>
          </a:xfrm>
          <a:prstGeom prst="rect">
            <a:avLst/>
          </a:prstGeom>
          <a:noFill/>
          <a:ln w="9525" cap="flat" cmpd="sng">
            <a:solidFill>
              <a:schemeClr val="dk1"/>
            </a:solidFill>
            <a:prstDash val="solid"/>
            <a:round/>
            <a:headEnd type="none" w="sm" len="sm"/>
            <a:tailEnd type="none" w="sm" len="sm"/>
          </a:ln>
        </p:spPr>
      </p:pic>
      <p:pic>
        <p:nvPicPr>
          <p:cNvPr id="197" name="Google Shape;197;p6" descr="Madison PD logo"/>
          <p:cNvPicPr preferRelativeResize="0"/>
          <p:nvPr/>
        </p:nvPicPr>
        <p:blipFill rotWithShape="1">
          <a:blip r:embed="rId4">
            <a:alphaModFix/>
          </a:blip>
          <a:srcRect/>
          <a:stretch/>
        </p:blipFill>
        <p:spPr>
          <a:xfrm>
            <a:off x="7277600" y="3417620"/>
            <a:ext cx="3006949" cy="29163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Madison, Wisconsin </a:t>
            </a:r>
            <a:br>
              <a:rPr lang="en-US"/>
            </a:br>
            <a:r>
              <a:rPr lang="en-US" sz="2400"/>
              <a:t>Focused Interruption and Madison Police Department</a:t>
            </a:r>
            <a:endParaRPr/>
          </a:p>
        </p:txBody>
      </p:sp>
      <p:sp>
        <p:nvSpPr>
          <p:cNvPr id="203" name="Google Shape;203;p7"/>
          <p:cNvSpPr txBox="1">
            <a:spLocks noGrp="1"/>
          </p:cNvSpPr>
          <p:nvPr>
            <p:ph type="body" idx="1"/>
          </p:nvPr>
        </p:nvSpPr>
        <p:spPr>
          <a:xfrm>
            <a:off x="838200" y="1825625"/>
            <a:ext cx="6950725"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latin typeface="Calibri"/>
                <a:ea typeface="Calibri"/>
                <a:cs typeface="Calibri"/>
                <a:sym typeface="Calibri"/>
              </a:rPr>
              <a:t>Outreach</a:t>
            </a:r>
            <a:endParaRPr/>
          </a:p>
          <a:p>
            <a:pPr marL="685800" lvl="1" indent="-228600" algn="l" rtl="0">
              <a:lnSpc>
                <a:spcPct val="90000"/>
              </a:lnSpc>
              <a:spcBef>
                <a:spcPts val="500"/>
              </a:spcBef>
              <a:spcAft>
                <a:spcPts val="0"/>
              </a:spcAft>
              <a:buClr>
                <a:schemeClr val="dk1"/>
              </a:buClr>
              <a:buSzPct val="100000"/>
              <a:buChar char="•"/>
            </a:pPr>
            <a:r>
              <a:rPr lang="en-US">
                <a:latin typeface="Calibri"/>
                <a:ea typeface="Calibri"/>
                <a:cs typeface="Calibri"/>
                <a:sym typeface="Calibri"/>
              </a:rPr>
              <a:t>Peaceful conflict resolution (diffusing violence)</a:t>
            </a:r>
            <a:endParaRPr/>
          </a:p>
          <a:p>
            <a:pPr marL="685800" lvl="1" indent="-228600" algn="l" rtl="0">
              <a:lnSpc>
                <a:spcPct val="90000"/>
              </a:lnSpc>
              <a:spcBef>
                <a:spcPts val="500"/>
              </a:spcBef>
              <a:spcAft>
                <a:spcPts val="0"/>
              </a:spcAft>
              <a:buClr>
                <a:schemeClr val="dk1"/>
              </a:buClr>
              <a:buSzPct val="100000"/>
              <a:buChar char="•"/>
            </a:pPr>
            <a:r>
              <a:rPr lang="en-US">
                <a:latin typeface="Calibri"/>
                <a:ea typeface="Calibri"/>
                <a:cs typeface="Calibri"/>
                <a:sym typeface="Calibri"/>
              </a:rPr>
              <a:t>Connection to social services</a:t>
            </a:r>
            <a:endParaRPr/>
          </a:p>
          <a:p>
            <a:pPr marL="685800" lvl="1" indent="-228600" algn="l" rtl="0">
              <a:lnSpc>
                <a:spcPct val="90000"/>
              </a:lnSpc>
              <a:spcBef>
                <a:spcPts val="500"/>
              </a:spcBef>
              <a:spcAft>
                <a:spcPts val="0"/>
              </a:spcAft>
              <a:buClr>
                <a:schemeClr val="dk1"/>
              </a:buClr>
              <a:buSzPct val="100000"/>
              <a:buChar char="•"/>
            </a:pPr>
            <a:r>
              <a:rPr lang="en-US">
                <a:latin typeface="Calibri"/>
                <a:ea typeface="Calibri"/>
                <a:cs typeface="Calibri"/>
                <a:sym typeface="Calibri"/>
              </a:rPr>
              <a:t>Build community</a:t>
            </a:r>
            <a:endParaRPr/>
          </a:p>
          <a:p>
            <a:pPr marL="685800" lvl="1" indent="-228600" algn="l" rtl="0">
              <a:lnSpc>
                <a:spcPct val="90000"/>
              </a:lnSpc>
              <a:spcBef>
                <a:spcPts val="500"/>
              </a:spcBef>
              <a:spcAft>
                <a:spcPts val="0"/>
              </a:spcAft>
              <a:buClr>
                <a:schemeClr val="dk1"/>
              </a:buClr>
              <a:buSzPct val="100000"/>
              <a:buChar char="•"/>
            </a:pPr>
            <a:r>
              <a:rPr lang="en-US">
                <a:latin typeface="Calibri"/>
                <a:ea typeface="Calibri"/>
                <a:cs typeface="Calibri"/>
                <a:sym typeface="Calibri"/>
              </a:rPr>
              <a:t>Facilitate healing</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Community Safety Workers</a:t>
            </a:r>
            <a:endParaRPr/>
          </a:p>
          <a:p>
            <a:pPr marL="685800" lvl="1" indent="-228600" algn="l" rtl="0">
              <a:lnSpc>
                <a:spcPct val="90000"/>
              </a:lnSpc>
              <a:spcBef>
                <a:spcPts val="500"/>
              </a:spcBef>
              <a:spcAft>
                <a:spcPts val="0"/>
              </a:spcAft>
              <a:buClr>
                <a:schemeClr val="dk1"/>
              </a:buClr>
              <a:buSzPct val="100000"/>
              <a:buChar char="•"/>
            </a:pPr>
            <a:r>
              <a:rPr lang="en-US">
                <a:latin typeface="Calibri"/>
                <a:ea typeface="Calibri"/>
                <a:cs typeface="Calibri"/>
                <a:sym typeface="Calibri"/>
              </a:rPr>
              <a:t>Low-level conflict response and disruption</a:t>
            </a:r>
            <a:endParaRPr/>
          </a:p>
          <a:p>
            <a:pPr marL="685800" lvl="1" indent="-228600" algn="l" rtl="0">
              <a:lnSpc>
                <a:spcPct val="90000"/>
              </a:lnSpc>
              <a:spcBef>
                <a:spcPts val="500"/>
              </a:spcBef>
              <a:spcAft>
                <a:spcPts val="0"/>
              </a:spcAft>
              <a:buClr>
                <a:schemeClr val="dk1"/>
              </a:buClr>
              <a:buSzPct val="100000"/>
              <a:buChar char="•"/>
            </a:pPr>
            <a:r>
              <a:rPr lang="en-US">
                <a:latin typeface="Calibri"/>
                <a:ea typeface="Calibri"/>
                <a:cs typeface="Calibri"/>
                <a:sym typeface="Calibri"/>
              </a:rPr>
              <a:t>Reducing police response through collaboration and partnership</a:t>
            </a:r>
            <a:endParaRPr/>
          </a:p>
          <a:p>
            <a:pPr marL="685800" lvl="1" indent="-228600" algn="l" rtl="0">
              <a:lnSpc>
                <a:spcPct val="90000"/>
              </a:lnSpc>
              <a:spcBef>
                <a:spcPts val="500"/>
              </a:spcBef>
              <a:spcAft>
                <a:spcPts val="0"/>
              </a:spcAft>
              <a:buClr>
                <a:schemeClr val="dk1"/>
              </a:buClr>
              <a:buSzPct val="100000"/>
              <a:buChar char="•"/>
            </a:pPr>
            <a:r>
              <a:rPr lang="en-US">
                <a:latin typeface="Calibri"/>
                <a:ea typeface="Calibri"/>
                <a:cs typeface="Calibri"/>
                <a:sym typeface="Calibri"/>
              </a:rPr>
              <a:t>Strengthening neighbors and neighborhoods</a:t>
            </a:r>
            <a:endParaRPr/>
          </a:p>
          <a:p>
            <a:pPr marL="685800" lvl="1" indent="-228600" algn="l" rtl="0">
              <a:lnSpc>
                <a:spcPct val="90000"/>
              </a:lnSpc>
              <a:spcBef>
                <a:spcPts val="500"/>
              </a:spcBef>
              <a:spcAft>
                <a:spcPts val="0"/>
              </a:spcAft>
              <a:buClr>
                <a:schemeClr val="dk1"/>
              </a:buClr>
              <a:buSzPct val="100000"/>
              <a:buChar char="•"/>
            </a:pPr>
            <a:r>
              <a:rPr lang="en-US">
                <a:latin typeface="Calibri"/>
                <a:ea typeface="Calibri"/>
                <a:cs typeface="Calibri"/>
                <a:sym typeface="Calibri"/>
              </a:rPr>
              <a:t>Use of police incident data</a:t>
            </a:r>
            <a:endParaRPr/>
          </a:p>
          <a:p>
            <a:pPr marL="228600" lvl="0" indent="-228600" algn="l" rtl="0">
              <a:lnSpc>
                <a:spcPct val="90000"/>
              </a:lnSpc>
              <a:spcBef>
                <a:spcPts val="1000"/>
              </a:spcBef>
              <a:spcAft>
                <a:spcPts val="0"/>
              </a:spcAft>
              <a:buClr>
                <a:schemeClr val="dk1"/>
              </a:buClr>
              <a:buSzPct val="100000"/>
              <a:buChar char="•"/>
            </a:pPr>
            <a:r>
              <a:rPr lang="en-US">
                <a:latin typeface="Calibri"/>
                <a:ea typeface="Calibri"/>
                <a:cs typeface="Calibri"/>
                <a:sym typeface="Calibri"/>
              </a:rPr>
              <a:t>Connecting people who share similar lived experiences</a:t>
            </a:r>
            <a:endParaRPr/>
          </a:p>
          <a:p>
            <a:pPr marL="457200" lvl="1" indent="0" algn="l" rtl="0">
              <a:lnSpc>
                <a:spcPct val="90000"/>
              </a:lnSpc>
              <a:spcBef>
                <a:spcPts val="500"/>
              </a:spcBef>
              <a:spcAft>
                <a:spcPts val="0"/>
              </a:spcAft>
              <a:buClr>
                <a:schemeClr val="dk1"/>
              </a:buClr>
              <a:buSzPct val="100000"/>
              <a:buNone/>
            </a:pPr>
            <a:endParaRPr/>
          </a:p>
          <a:p>
            <a:pPr marL="457200" lvl="1" indent="0" algn="l" rtl="0">
              <a:lnSpc>
                <a:spcPct val="90000"/>
              </a:lnSpc>
              <a:spcBef>
                <a:spcPts val="500"/>
              </a:spcBef>
              <a:spcAft>
                <a:spcPts val="0"/>
              </a:spcAft>
              <a:buClr>
                <a:schemeClr val="dk1"/>
              </a:buClr>
              <a:buSzPct val="100000"/>
              <a:buNone/>
            </a:pPr>
            <a:endParaRPr/>
          </a:p>
        </p:txBody>
      </p:sp>
      <p:pic>
        <p:nvPicPr>
          <p:cNvPr id="204" name="Google Shape;204;p7"/>
          <p:cNvPicPr preferRelativeResize="0"/>
          <p:nvPr/>
        </p:nvPicPr>
        <p:blipFill rotWithShape="1">
          <a:blip r:embed="rId3">
            <a:alphaModFix/>
          </a:blip>
          <a:srcRect/>
          <a:stretch/>
        </p:blipFill>
        <p:spPr>
          <a:xfrm>
            <a:off x="7621163" y="1825625"/>
            <a:ext cx="3182200" cy="2098993"/>
          </a:xfrm>
          <a:prstGeom prst="rect">
            <a:avLst/>
          </a:prstGeom>
          <a:noFill/>
          <a:ln w="9525" cap="flat" cmpd="sng">
            <a:solidFill>
              <a:schemeClr val="dk1"/>
            </a:solidFill>
            <a:prstDash val="solid"/>
            <a:round/>
            <a:headEnd type="none" w="sm" len="sm"/>
            <a:tailEnd type="none" w="sm" len="sm"/>
          </a:ln>
        </p:spPr>
      </p:pic>
      <p:pic>
        <p:nvPicPr>
          <p:cNvPr id="205" name="Google Shape;205;p7"/>
          <p:cNvPicPr preferRelativeResize="0"/>
          <p:nvPr/>
        </p:nvPicPr>
        <p:blipFill rotWithShape="1">
          <a:blip r:embed="rId4">
            <a:alphaModFix/>
          </a:blip>
          <a:srcRect/>
          <a:stretch/>
        </p:blipFill>
        <p:spPr>
          <a:xfrm>
            <a:off x="7621163" y="4212907"/>
            <a:ext cx="4227437" cy="241567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1" name="Google Shape;211;p8"/>
          <p:cNvSpPr/>
          <p:nvPr/>
        </p:nvSpPr>
        <p:spPr>
          <a:xfrm flipH="1">
            <a:off x="-1" y="-1"/>
            <a:ext cx="12191998" cy="1590742"/>
          </a:xfrm>
          <a:prstGeom prst="rect">
            <a:avLst/>
          </a:prstGeom>
          <a:gradFill>
            <a:gsLst>
              <a:gs pos="0">
                <a:srgbClr val="000000"/>
              </a:gs>
              <a:gs pos="100000">
                <a:srgbClr val="2E75B5"/>
              </a:gs>
            </a:gsLst>
            <a:lin ang="8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2" name="Google Shape;212;p8"/>
          <p:cNvSpPr/>
          <p:nvPr/>
        </p:nvSpPr>
        <p:spPr>
          <a:xfrm rot="10800000" flipH="1">
            <a:off x="-3" y="0"/>
            <a:ext cx="8115306" cy="1590742"/>
          </a:xfrm>
          <a:prstGeom prst="rect">
            <a:avLst/>
          </a:prstGeom>
          <a:gradFill>
            <a:gsLst>
              <a:gs pos="0">
                <a:srgbClr val="5B9BD5">
                  <a:alpha val="0"/>
                </a:srgbClr>
              </a:gs>
              <a:gs pos="20000">
                <a:srgbClr val="5B9BD5">
                  <a:alpha val="0"/>
                </a:srgbClr>
              </a:gs>
              <a:gs pos="100000">
                <a:srgbClr val="1E4E79">
                  <a:alpha val="54901"/>
                </a:srgbClr>
              </a:gs>
            </a:gsLst>
            <a:lin ang="1380000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3" name="Google Shape;213;p8"/>
          <p:cNvSpPr/>
          <p:nvPr/>
        </p:nvSpPr>
        <p:spPr>
          <a:xfrm flipH="1">
            <a:off x="8115299" y="-1"/>
            <a:ext cx="4076698" cy="1590742"/>
          </a:xfrm>
          <a:prstGeom prst="rect">
            <a:avLst/>
          </a:prstGeom>
          <a:gradFill>
            <a:gsLst>
              <a:gs pos="0">
                <a:srgbClr val="5B9BD5">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4" name="Google Shape;214;p8"/>
          <p:cNvSpPr/>
          <p:nvPr/>
        </p:nvSpPr>
        <p:spPr>
          <a:xfrm>
            <a:off x="459350" y="-1"/>
            <a:ext cx="11732646" cy="1597433"/>
          </a:xfrm>
          <a:prstGeom prst="rect">
            <a:avLst/>
          </a:prstGeom>
          <a:gradFill>
            <a:gsLst>
              <a:gs pos="0">
                <a:srgbClr val="000000">
                  <a:alpha val="0"/>
                </a:srgbClr>
              </a:gs>
              <a:gs pos="50000">
                <a:srgbClr val="000000">
                  <a:alpha val="0"/>
                </a:srgbClr>
              </a:gs>
              <a:gs pos="99000">
                <a:srgbClr val="1E4E79">
                  <a:alpha val="51764"/>
                </a:srgbClr>
              </a:gs>
              <a:gs pos="100000">
                <a:srgbClr val="1E4E79">
                  <a:alpha val="51764"/>
                </a:srgbClr>
              </a:gs>
            </a:gsLst>
            <a:lin ang="16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5" name="Google Shape;215;p8"/>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Rochester, NY—Crisis Intervention Services </a:t>
            </a:r>
            <a:endParaRPr/>
          </a:p>
        </p:txBody>
      </p:sp>
      <p:sp>
        <p:nvSpPr>
          <p:cNvPr id="216" name="Google Shape;216;p8"/>
          <p:cNvSpPr txBox="1">
            <a:spLocks noGrp="1"/>
          </p:cNvSpPr>
          <p:nvPr>
            <p:ph type="body" idx="1"/>
          </p:nvPr>
        </p:nvSpPr>
        <p:spPr>
          <a:xfrm>
            <a:off x="326571" y="1590741"/>
            <a:ext cx="9724031" cy="36833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en-US" u="sng"/>
              <a:t>Person in Crisis (PIC) Team</a:t>
            </a:r>
            <a:endParaRPr/>
          </a:p>
          <a:p>
            <a:pPr marL="228600" lvl="0" indent="-228600" algn="l" rtl="0">
              <a:lnSpc>
                <a:spcPct val="90000"/>
              </a:lnSpc>
              <a:spcBef>
                <a:spcPts val="1000"/>
              </a:spcBef>
              <a:spcAft>
                <a:spcPts val="0"/>
              </a:spcAft>
              <a:buClr>
                <a:schemeClr val="dk1"/>
              </a:buClr>
              <a:buSzPts val="2800"/>
              <a:buChar char="•"/>
            </a:pPr>
            <a:r>
              <a:rPr lang="en-US"/>
              <a:t>Launched in January 2021—non-police response</a:t>
            </a:r>
            <a:endParaRPr/>
          </a:p>
          <a:p>
            <a:pPr marL="228600" lvl="0" indent="-228600" algn="l" rtl="0">
              <a:lnSpc>
                <a:spcPct val="90000"/>
              </a:lnSpc>
              <a:spcBef>
                <a:spcPts val="1000"/>
              </a:spcBef>
              <a:spcAft>
                <a:spcPts val="0"/>
              </a:spcAft>
              <a:buClr>
                <a:schemeClr val="dk1"/>
              </a:buClr>
              <a:buSzPts val="2800"/>
              <a:buChar char="•"/>
            </a:pPr>
            <a:r>
              <a:rPr lang="en-US">
                <a:latin typeface="Candara"/>
                <a:ea typeface="Candara"/>
                <a:cs typeface="Candara"/>
                <a:sym typeface="Candara"/>
              </a:rPr>
              <a:t>Goal—C</a:t>
            </a:r>
            <a:r>
              <a:rPr lang="en-US" b="0" i="0">
                <a:latin typeface="Candara"/>
                <a:ea typeface="Candara"/>
                <a:cs typeface="Candara"/>
                <a:sym typeface="Candara"/>
              </a:rPr>
              <a:t>reate a comprehensive, community-based response to support victims and families dealing with homicides, mental health, domestic violence, and other related crises</a:t>
            </a:r>
            <a:endParaRPr/>
          </a:p>
          <a:p>
            <a:pPr marL="228600" lvl="0" indent="-228600" algn="l" rtl="0">
              <a:lnSpc>
                <a:spcPct val="90000"/>
              </a:lnSpc>
              <a:spcBef>
                <a:spcPts val="1000"/>
              </a:spcBef>
              <a:spcAft>
                <a:spcPts val="0"/>
              </a:spcAft>
              <a:buClr>
                <a:schemeClr val="dk1"/>
              </a:buClr>
              <a:buSzPts val="2800"/>
              <a:buChar char="•"/>
            </a:pPr>
            <a:r>
              <a:rPr lang="en-US">
                <a:latin typeface="Candara"/>
                <a:ea typeface="Candara"/>
                <a:cs typeface="Candara"/>
                <a:sym typeface="Candara"/>
              </a:rPr>
              <a:t>Removed crisis response from the police department</a:t>
            </a:r>
            <a:endParaRPr/>
          </a:p>
          <a:p>
            <a:pPr marL="685800" lvl="1" indent="-228600" algn="l" rtl="0">
              <a:lnSpc>
                <a:spcPct val="90000"/>
              </a:lnSpc>
              <a:spcBef>
                <a:spcPts val="500"/>
              </a:spcBef>
              <a:spcAft>
                <a:spcPts val="0"/>
              </a:spcAft>
              <a:buClr>
                <a:schemeClr val="dk1"/>
              </a:buClr>
              <a:buSzPts val="2400"/>
              <a:buChar char="•"/>
            </a:pPr>
            <a:r>
              <a:rPr lang="en-US">
                <a:latin typeface="Candara"/>
                <a:ea typeface="Candara"/>
                <a:cs typeface="Candara"/>
                <a:sym typeface="Candara"/>
              </a:rPr>
              <a:t>Formerly FACIT, a crisis response team based within the PD </a:t>
            </a:r>
            <a:endParaRPr sz="2000">
              <a:latin typeface="Candara"/>
              <a:ea typeface="Candara"/>
              <a:cs typeface="Candara"/>
              <a:sym typeface="Candara"/>
            </a:endParaRPr>
          </a:p>
          <a:p>
            <a:pPr marL="685800" lvl="1" indent="-228600" algn="l" rtl="0">
              <a:lnSpc>
                <a:spcPct val="90000"/>
              </a:lnSpc>
              <a:spcBef>
                <a:spcPts val="500"/>
              </a:spcBef>
              <a:spcAft>
                <a:spcPts val="0"/>
              </a:spcAft>
              <a:buClr>
                <a:schemeClr val="dk1"/>
              </a:buClr>
              <a:buSzPts val="2400"/>
              <a:buChar char="•"/>
            </a:pPr>
            <a:r>
              <a:rPr lang="en-US" sz="2400">
                <a:latin typeface="Candara"/>
                <a:ea typeface="Candara"/>
                <a:cs typeface="Candara"/>
                <a:sym typeface="Candara"/>
              </a:rPr>
              <a:t>This allows collaboration with but not reliance on police </a:t>
            </a:r>
            <a:endParaRPr/>
          </a:p>
        </p:txBody>
      </p:sp>
      <p:pic>
        <p:nvPicPr>
          <p:cNvPr id="217" name="Google Shape;217;p8" descr="Image for Rochester NY flag"/>
          <p:cNvPicPr preferRelativeResize="0"/>
          <p:nvPr/>
        </p:nvPicPr>
        <p:blipFill rotWithShape="1">
          <a:blip r:embed="rId3">
            <a:alphaModFix/>
          </a:blip>
          <a:srcRect/>
          <a:stretch/>
        </p:blipFill>
        <p:spPr>
          <a:xfrm>
            <a:off x="9387760" y="4475501"/>
            <a:ext cx="2727731" cy="2382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p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3" name="Google Shape;223;p9"/>
          <p:cNvSpPr/>
          <p:nvPr/>
        </p:nvSpPr>
        <p:spPr>
          <a:xfrm flipH="1">
            <a:off x="-1" y="-1"/>
            <a:ext cx="12191998" cy="1590742"/>
          </a:xfrm>
          <a:prstGeom prst="rect">
            <a:avLst/>
          </a:prstGeom>
          <a:gradFill>
            <a:gsLst>
              <a:gs pos="0">
                <a:srgbClr val="000000"/>
              </a:gs>
              <a:gs pos="100000">
                <a:srgbClr val="2E75B5"/>
              </a:gs>
            </a:gsLst>
            <a:lin ang="8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4" name="Google Shape;224;p9"/>
          <p:cNvSpPr/>
          <p:nvPr/>
        </p:nvSpPr>
        <p:spPr>
          <a:xfrm rot="10800000" flipH="1">
            <a:off x="-3" y="0"/>
            <a:ext cx="8115306" cy="1590742"/>
          </a:xfrm>
          <a:prstGeom prst="rect">
            <a:avLst/>
          </a:prstGeom>
          <a:gradFill>
            <a:gsLst>
              <a:gs pos="0">
                <a:srgbClr val="5B9BD5">
                  <a:alpha val="0"/>
                </a:srgbClr>
              </a:gs>
              <a:gs pos="20000">
                <a:srgbClr val="5B9BD5">
                  <a:alpha val="0"/>
                </a:srgbClr>
              </a:gs>
              <a:gs pos="100000">
                <a:srgbClr val="1E4E79">
                  <a:alpha val="54901"/>
                </a:srgbClr>
              </a:gs>
            </a:gsLst>
            <a:lin ang="1380000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5" name="Google Shape;225;p9"/>
          <p:cNvSpPr/>
          <p:nvPr/>
        </p:nvSpPr>
        <p:spPr>
          <a:xfrm flipH="1">
            <a:off x="8115299" y="-1"/>
            <a:ext cx="4076698" cy="1590742"/>
          </a:xfrm>
          <a:prstGeom prst="rect">
            <a:avLst/>
          </a:prstGeom>
          <a:gradFill>
            <a:gsLst>
              <a:gs pos="0">
                <a:srgbClr val="5B9BD5">
                  <a:alpha val="65882"/>
                </a:srgbClr>
              </a:gs>
              <a:gs pos="100000">
                <a:srgbClr val="000000">
                  <a:alpha val="29803"/>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6" name="Google Shape;226;p9"/>
          <p:cNvSpPr/>
          <p:nvPr/>
        </p:nvSpPr>
        <p:spPr>
          <a:xfrm>
            <a:off x="459350" y="-1"/>
            <a:ext cx="11732646" cy="1597433"/>
          </a:xfrm>
          <a:prstGeom prst="rect">
            <a:avLst/>
          </a:prstGeom>
          <a:gradFill>
            <a:gsLst>
              <a:gs pos="0">
                <a:srgbClr val="000000">
                  <a:alpha val="0"/>
                </a:srgbClr>
              </a:gs>
              <a:gs pos="50000">
                <a:srgbClr val="000000">
                  <a:alpha val="0"/>
                </a:srgbClr>
              </a:gs>
              <a:gs pos="99000">
                <a:srgbClr val="1E4E79">
                  <a:alpha val="51764"/>
                </a:srgbClr>
              </a:gs>
              <a:gs pos="100000">
                <a:srgbClr val="1E4E79">
                  <a:alpha val="51764"/>
                </a:srgbClr>
              </a:gs>
            </a:gsLst>
            <a:lin ang="16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7" name="Google Shape;227;p9"/>
          <p:cNvSpPr txBox="1">
            <a:spLocks noGrp="1"/>
          </p:cNvSpPr>
          <p:nvPr>
            <p:ph type="title"/>
          </p:nvPr>
        </p:nvSpPr>
        <p:spPr>
          <a:xfrm>
            <a:off x="1371599" y="294538"/>
            <a:ext cx="9895951" cy="10336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700"/>
              <a:buFont typeface="Calibri"/>
              <a:buNone/>
            </a:pPr>
            <a:r>
              <a:rPr lang="en-US" sz="3700">
                <a:solidFill>
                  <a:srgbClr val="FFFFFF"/>
                </a:solidFill>
              </a:rPr>
              <a:t>Rochester, NY—Crisis Intervention Services: Why? </a:t>
            </a:r>
            <a:endParaRPr/>
          </a:p>
        </p:txBody>
      </p:sp>
      <p:sp>
        <p:nvSpPr>
          <p:cNvPr id="228" name="Google Shape;228;p9"/>
          <p:cNvSpPr txBox="1">
            <a:spLocks noGrp="1"/>
          </p:cNvSpPr>
          <p:nvPr>
            <p:ph type="body" idx="1"/>
          </p:nvPr>
        </p:nvSpPr>
        <p:spPr>
          <a:xfrm>
            <a:off x="370793" y="1328207"/>
            <a:ext cx="9724031" cy="368335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800"/>
              <a:buChar char="•"/>
            </a:pPr>
            <a:r>
              <a:rPr lang="en-US"/>
              <a:t>Death of Daniel Prude launched drastic changes</a:t>
            </a:r>
            <a:endParaRPr/>
          </a:p>
          <a:p>
            <a:pPr marL="228600" lvl="0" indent="-228600" algn="l" rtl="0">
              <a:lnSpc>
                <a:spcPct val="90000"/>
              </a:lnSpc>
              <a:spcBef>
                <a:spcPts val="1000"/>
              </a:spcBef>
              <a:spcAft>
                <a:spcPts val="0"/>
              </a:spcAft>
              <a:buClr>
                <a:schemeClr val="dk1"/>
              </a:buClr>
              <a:buSzPts val="2800"/>
              <a:buChar char="•"/>
            </a:pPr>
            <a:r>
              <a:rPr lang="en-US">
                <a:latin typeface="Candara"/>
                <a:ea typeface="Candara"/>
                <a:cs typeface="Candara"/>
                <a:sym typeface="Candara"/>
              </a:rPr>
              <a:t>City responded with various reform and transformation plans </a:t>
            </a:r>
            <a:endParaRPr/>
          </a:p>
          <a:p>
            <a:pPr marL="228600" lvl="0" indent="-228600" algn="l" rtl="0">
              <a:lnSpc>
                <a:spcPct val="90000"/>
              </a:lnSpc>
              <a:spcBef>
                <a:spcPts val="1000"/>
              </a:spcBef>
              <a:spcAft>
                <a:spcPts val="0"/>
              </a:spcAft>
              <a:buClr>
                <a:schemeClr val="dk1"/>
              </a:buClr>
              <a:buSzPts val="2800"/>
              <a:buChar char="•"/>
            </a:pPr>
            <a:r>
              <a:rPr lang="en-US">
                <a:latin typeface="Candara"/>
                <a:ea typeface="Candara"/>
                <a:cs typeface="Candara"/>
                <a:sym typeface="Candara"/>
              </a:rPr>
              <a:t>Crisis response among the most important changes </a:t>
            </a:r>
            <a:endParaRPr/>
          </a:p>
          <a:p>
            <a:pPr marL="228600" lvl="0" indent="-228600" algn="l" rtl="0">
              <a:lnSpc>
                <a:spcPct val="90000"/>
              </a:lnSpc>
              <a:spcBef>
                <a:spcPts val="1000"/>
              </a:spcBef>
              <a:spcAft>
                <a:spcPts val="0"/>
              </a:spcAft>
              <a:buClr>
                <a:schemeClr val="dk1"/>
              </a:buClr>
              <a:buSzPts val="2800"/>
              <a:buChar char="•"/>
            </a:pPr>
            <a:r>
              <a:rPr lang="en-US">
                <a:latin typeface="Candara"/>
                <a:ea typeface="Candara"/>
                <a:cs typeface="Candara"/>
                <a:sym typeface="Candara"/>
              </a:rPr>
              <a:t>Equity at the core </a:t>
            </a:r>
            <a:endParaRPr/>
          </a:p>
          <a:p>
            <a:pPr marL="0" lvl="0" indent="0" algn="l" rtl="0">
              <a:lnSpc>
                <a:spcPct val="90000"/>
              </a:lnSpc>
              <a:spcBef>
                <a:spcPts val="1000"/>
              </a:spcBef>
              <a:spcAft>
                <a:spcPts val="0"/>
              </a:spcAft>
              <a:buClr>
                <a:schemeClr val="dk1"/>
              </a:buClr>
              <a:buSzPts val="2000"/>
              <a:buNone/>
            </a:pPr>
            <a:endParaRPr sz="2000">
              <a:latin typeface="Candara"/>
              <a:ea typeface="Candara"/>
              <a:cs typeface="Candara"/>
              <a:sym typeface="Candara"/>
            </a:endParaRPr>
          </a:p>
        </p:txBody>
      </p:sp>
      <p:pic>
        <p:nvPicPr>
          <p:cNvPr id="229" name="Google Shape;229;p9" descr="Image of Rochester NY"/>
          <p:cNvPicPr preferRelativeResize="0"/>
          <p:nvPr/>
        </p:nvPicPr>
        <p:blipFill rotWithShape="1">
          <a:blip r:embed="rId3">
            <a:alphaModFix/>
          </a:blip>
          <a:srcRect/>
          <a:stretch/>
        </p:blipFill>
        <p:spPr>
          <a:xfrm>
            <a:off x="8369852" y="3767957"/>
            <a:ext cx="3567592" cy="300077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572B7D"/>
      </a:dk2>
      <a:lt2>
        <a:srgbClr val="FFFFFF"/>
      </a:lt2>
      <a:accent1>
        <a:srgbClr val="001E35"/>
      </a:accent1>
      <a:accent2>
        <a:srgbClr val="A7A9AC"/>
      </a:accent2>
      <a:accent3>
        <a:srgbClr val="2CACE3"/>
      </a:accent3>
      <a:accent4>
        <a:srgbClr val="0CB859"/>
      </a:accent4>
      <a:accent5>
        <a:srgbClr val="A44728"/>
      </a:accent5>
      <a:accent6>
        <a:srgbClr val="D81E5B"/>
      </a:accent6>
      <a:hlink>
        <a:srgbClr val="D81E5B"/>
      </a:hlink>
      <a:folHlink>
        <a:srgbClr val="0CB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891</Words>
  <Application>Microsoft Macintosh PowerPoint</Application>
  <PresentationFormat>Widescreen</PresentationFormat>
  <Paragraphs>248</Paragraphs>
  <Slides>22</Slides>
  <Notes>22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Candara</vt:lpstr>
      <vt:lpstr>Calibri</vt:lpstr>
      <vt:lpstr>Avenir</vt:lpstr>
      <vt:lpstr>Arial</vt:lpstr>
      <vt:lpstr>Verdana</vt:lpstr>
      <vt:lpstr>Courier New</vt:lpstr>
      <vt:lpstr>Tahoma</vt:lpstr>
      <vt:lpstr>Noto Sans Symbols</vt:lpstr>
      <vt:lpstr>Helvetica Neue</vt:lpstr>
      <vt:lpstr>Libre Franklin Medium</vt:lpstr>
      <vt:lpstr>Office Theme</vt:lpstr>
      <vt:lpstr>1_Office Theme</vt:lpstr>
      <vt:lpstr>2_Office Theme</vt:lpstr>
      <vt:lpstr>1_Office Theme</vt:lpstr>
      <vt:lpstr>PowerPoint Presentation</vt:lpstr>
      <vt:lpstr>Applying a Race Equity Lens When Implementing Crisis Response Programs</vt:lpstr>
      <vt:lpstr>Setting the Tone</vt:lpstr>
      <vt:lpstr>Introductions </vt:lpstr>
      <vt:lpstr>Local Crisis Response Programs </vt:lpstr>
      <vt:lpstr>Madison, Wisconsin  Focused Interruption and Madison Police Department</vt:lpstr>
      <vt:lpstr>Madison, Wisconsin  Focused Interruption and Madison Police Department</vt:lpstr>
      <vt:lpstr>Rochester, NY—Crisis Intervention Services </vt:lpstr>
      <vt:lpstr>Rochester, NY—Crisis Intervention Services: Why? </vt:lpstr>
      <vt:lpstr>PowerPoint Presentation</vt:lpstr>
      <vt:lpstr>PowerPoint Presentation</vt:lpstr>
      <vt:lpstr>AIC Substance Use Self-Reported Data August 2021</vt:lpstr>
      <vt:lpstr>AIC Behavioral Health Self-Reported Data August 2021</vt:lpstr>
      <vt:lpstr>PowerPoint Presentation</vt:lpstr>
      <vt:lpstr>PowerPoint Presentation</vt:lpstr>
      <vt:lpstr>AIC Admissions – Gender and Race March 2021 through August 2021</vt:lpstr>
      <vt:lpstr>Racial Demographics in the Jail   June 30, 2018 vs. December 31, 2019 </vt:lpstr>
      <vt:lpstr>AIC Latinx Data (Identifying as Hispanic Ethnicity)  March 2021 through August 2021</vt:lpstr>
      <vt:lpstr>Race of Clients Served by the AIC at Least Once</vt:lpstr>
      <vt:lpstr>     www.communitysolutionsinc.net  </vt:lpstr>
      <vt:lpstr>Moderated Conversation: Challenges, Wins, and Equity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Sosland</dc:creator>
  <cp:lastModifiedBy>Ashtan Towles</cp:lastModifiedBy>
  <cp:revision>2</cp:revision>
  <dcterms:created xsi:type="dcterms:W3CDTF">2019-04-10T17:22:04Z</dcterms:created>
  <dcterms:modified xsi:type="dcterms:W3CDTF">2021-10-19T14:57:22Z</dcterms:modified>
</cp:coreProperties>
</file>