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2" r:id="rId2"/>
    <p:sldMasterId id="2147483670" r:id="rId3"/>
    <p:sldMasterId id="2147483680" r:id="rId4"/>
  </p:sldMasterIdLst>
  <p:notesMasterIdLst>
    <p:notesMasterId r:id="rId42"/>
  </p:notesMasterIdLst>
  <p:sldIdLst>
    <p:sldId id="296" r:id="rId5"/>
    <p:sldId id="648" r:id="rId6"/>
    <p:sldId id="666" r:id="rId7"/>
    <p:sldId id="647" r:id="rId8"/>
    <p:sldId id="667" r:id="rId9"/>
    <p:sldId id="668"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665" r:id="rId41"/>
  </p:sldIdLst>
  <p:sldSz cx="12192000" cy="6858000"/>
  <p:notesSz cx="6858000" cy="9144000"/>
  <p:embeddedFontLst>
    <p:embeddedFont>
      <p:font typeface="Avenir" panose="02000503020000020003" pitchFamily="2" charset="0"/>
      <p:regular r:id="rId43"/>
      <p:italic r:id="rId44"/>
    </p:embeddedFont>
    <p:embeddedFont>
      <p:font typeface="Calibri" panose="020F0502020204030204" pitchFamily="34" charset="0"/>
      <p:regular r:id="rId45"/>
      <p:bold r:id="rId46"/>
      <p:italic r:id="rId47"/>
      <p:boldItalic r:id="rId48"/>
    </p:embeddedFont>
    <p:embeddedFont>
      <p:font typeface="Montserrat" pitchFamily="2" charset="77"/>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Raleway" pitchFamily="2" charset="77"/>
      <p:regular r:id="rId57"/>
      <p:bold r:id="rId58"/>
      <p:italic r:id="rId59"/>
      <p:boldItalic r:id="rId60"/>
    </p:embeddedFont>
    <p:embeddedFont>
      <p:font typeface="Roboto Light" panose="020F0302020204030204" pitchFamily="34" charset="0"/>
      <p:regular r:id="rId61"/>
      <p:italic r:id="rId62"/>
    </p:embeddedFont>
    <p:embeddedFont>
      <p:font typeface="Source Sans Pro" panose="020B0503030403020204" pitchFamily="34" charset="0"/>
      <p:regular r:id="rId63"/>
      <p:bold r:id="rId64"/>
      <p:italic r:id="rId65"/>
      <p:boldItalic r:id="rId66"/>
    </p:embeddedFont>
    <p:embeddedFont>
      <p:font typeface="Tahoma" panose="020B0604030504040204" pitchFamily="34" charset="0"/>
      <p:regular r:id="rId67"/>
      <p:bold r:id="rId68"/>
    </p:embeddedFont>
    <p:embeddedFont>
      <p:font typeface="Trebuchet MS" panose="020B0703020202090204" pitchFamily="34" charset="0"/>
      <p:regular r:id="rId69"/>
      <p:bold r:id="rId70"/>
      <p:italic r:id="rId71"/>
    </p:embeddedFont>
    <p:embeddedFont>
      <p:font typeface="Verdana" panose="020B060403050404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8">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jQRRWyzgfeuCGLbm0pC9I0qpZGa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0"/>
  </p:normalViewPr>
  <p:slideViewPr>
    <p:cSldViewPr snapToGrid="0">
      <p:cViewPr varScale="1">
        <p:scale>
          <a:sx n="120" d="100"/>
          <a:sy n="120" d="100"/>
        </p:scale>
        <p:origin x="256" y="184"/>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font" Target="fonts/font32.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 Id="rId76" Type="http://customschemas.google.com/relationships/presentationmetadata" Target="metadata"/><Relationship Id="rId7" Type="http://schemas.openxmlformats.org/officeDocument/2006/relationships/slide" Target="slides/slide3.xml"/><Relationship Id="rId71"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38BF-799A-46BD-92DF-F17D1D7D5AE7}" type="slidenum">
              <a:rPr lang="en-US" smtClean="0"/>
              <a:t>1</a:t>
            </a:fld>
            <a:endParaRPr lang="en-US"/>
          </a:p>
        </p:txBody>
      </p:sp>
    </p:spTree>
    <p:extLst>
      <p:ext uri="{BB962C8B-B14F-4D97-AF65-F5344CB8AC3E}">
        <p14:creationId xmlns:p14="http://schemas.microsoft.com/office/powerpoint/2010/main" val="3673536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407988" y="698500"/>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0271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FF0000"/>
                </a:solidFill>
              </a:rPr>
              <a:t>Presenter: Robert</a:t>
            </a:r>
            <a:endParaRPr/>
          </a:p>
        </p:txBody>
      </p:sp>
      <p:sp>
        <p:nvSpPr>
          <p:cNvPr id="495" name="Google Shape;49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Presenter: Robert</a:t>
            </a:r>
            <a:endParaRPr/>
          </a:p>
        </p:txBody>
      </p:sp>
      <p:sp>
        <p:nvSpPr>
          <p:cNvPr id="505" name="Google Shape;5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Presenter: Rob</a:t>
            </a:r>
            <a:endParaRPr/>
          </a:p>
          <a:p>
            <a:pPr marL="0" lvl="0" indent="0" algn="l" rtl="0">
              <a:spcBef>
                <a:spcPts val="0"/>
              </a:spcBef>
              <a:spcAft>
                <a:spcPts val="0"/>
              </a:spcAft>
              <a:buNone/>
            </a:pPr>
            <a:endParaRPr/>
          </a:p>
        </p:txBody>
      </p:sp>
      <p:sp>
        <p:nvSpPr>
          <p:cNvPr id="553" name="Google Shape;55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Presenter: Rob</a:t>
            </a:r>
            <a:endParaRPr/>
          </a:p>
        </p:txBody>
      </p:sp>
      <p:sp>
        <p:nvSpPr>
          <p:cNvPr id="560" name="Google Shape;56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981D3-8F0D-4BAC-8553-28522EDD6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5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Presenter: Rob</a:t>
            </a:r>
            <a:endParaRPr/>
          </a:p>
        </p:txBody>
      </p:sp>
      <p:sp>
        <p:nvSpPr>
          <p:cNvPr id="623" name="Google Shape;62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01F0A-1278-455C-A58B-FF58D7B555DE}" type="slidenum">
              <a:rPr lang="en-US" smtClean="0"/>
              <a:t>37</a:t>
            </a:fld>
            <a:endParaRPr lang="en-US"/>
          </a:p>
        </p:txBody>
      </p:sp>
    </p:spTree>
    <p:extLst>
      <p:ext uri="{BB962C8B-B14F-4D97-AF65-F5344CB8AC3E}">
        <p14:creationId xmlns:p14="http://schemas.microsoft.com/office/powerpoint/2010/main" val="4341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8981D3-8F0D-4BAC-8553-28522EDD6BD3}" type="slidenum">
              <a:rPr lang="en-US" smtClean="0"/>
              <a:t>5</a:t>
            </a:fld>
            <a:endParaRPr lang="en-US"/>
          </a:p>
        </p:txBody>
      </p:sp>
    </p:spTree>
    <p:extLst>
      <p:ext uri="{BB962C8B-B14F-4D97-AF65-F5344CB8AC3E}">
        <p14:creationId xmlns:p14="http://schemas.microsoft.com/office/powerpoint/2010/main" val="256596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8981D3-8F0D-4BAC-8553-28522EDD6BD3}" type="slidenum">
              <a:rPr lang="en-US" smtClean="0"/>
              <a:t>6</a:t>
            </a:fld>
            <a:endParaRPr lang="en-US"/>
          </a:p>
        </p:txBody>
      </p:sp>
    </p:spTree>
    <p:extLst>
      <p:ext uri="{BB962C8B-B14F-4D97-AF65-F5344CB8AC3E}">
        <p14:creationId xmlns:p14="http://schemas.microsoft.com/office/powerpoint/2010/main" val="113066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csgjusticecenter.org/resources/newsletters/"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C Title Slide">
  <p:cSld name="DC 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pic>
        <p:nvPicPr>
          <p:cNvPr id="93" name="Google Shape;93;p5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4" name="Google Shape;94;p56"/>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56"/>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sp>
      <p:sp>
        <p:nvSpPr>
          <p:cNvPr id="96" name="Google Shape;96;p56"/>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5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00"/>
        <p:cNvGrpSpPr/>
        <p:nvPr/>
      </p:nvGrpSpPr>
      <p:grpSpPr>
        <a:xfrm>
          <a:off x="0" y="0"/>
          <a:ext cx="0" cy="0"/>
          <a:chOff x="0" y="0"/>
          <a:chExt cx="0" cy="0"/>
        </a:xfrm>
      </p:grpSpPr>
      <p:pic>
        <p:nvPicPr>
          <p:cNvPr id="101" name="Google Shape;101;p5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2" name="Google Shape;102;p57"/>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57"/>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sp>
      <p:sp>
        <p:nvSpPr>
          <p:cNvPr id="104" name="Google Shape;104;p57"/>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5" name="Google Shape;105;p5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8"/>
        <p:cNvGrpSpPr/>
        <p:nvPr/>
      </p:nvGrpSpPr>
      <p:grpSpPr>
        <a:xfrm>
          <a:off x="0" y="0"/>
          <a:ext cx="0" cy="0"/>
          <a:chOff x="0" y="0"/>
          <a:chExt cx="0" cy="0"/>
        </a:xfrm>
      </p:grpSpPr>
      <p:pic>
        <p:nvPicPr>
          <p:cNvPr id="109" name="Google Shape;109;p5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58"/>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58"/>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12" name="Google Shape;112;p5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5"/>
        <p:cNvGrpSpPr/>
        <p:nvPr/>
      </p:nvGrpSpPr>
      <p:grpSpPr>
        <a:xfrm>
          <a:off x="0" y="0"/>
          <a:ext cx="0" cy="0"/>
          <a:chOff x="0" y="0"/>
          <a:chExt cx="0" cy="0"/>
        </a:xfrm>
      </p:grpSpPr>
      <p:pic>
        <p:nvPicPr>
          <p:cNvPr id="116" name="Google Shape;116;p5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7" name="Google Shape;117;p59"/>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59"/>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19" name="Google Shape;119;p59"/>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20" name="Google Shape;120;p5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59"/>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Twentieth Century"/>
              <a:buNone/>
            </a:pPr>
            <a:r>
              <a:rPr lang="en-US" sz="8000" b="0" cap="none">
                <a:solidFill>
                  <a:schemeClr val="dk1"/>
                </a:solidFill>
                <a:latin typeface="Twentieth Century"/>
                <a:ea typeface="Twentieth Century"/>
                <a:cs typeface="Twentieth Century"/>
                <a:sym typeface="Twentieth Century"/>
              </a:rPr>
              <a:t>“</a:t>
            </a:r>
            <a:endParaRPr/>
          </a:p>
        </p:txBody>
      </p:sp>
      <p:sp>
        <p:nvSpPr>
          <p:cNvPr id="124" name="Google Shape;124;p59"/>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Twentieth Century"/>
              <a:buNone/>
            </a:pPr>
            <a:r>
              <a:rPr lang="en-US" sz="8000" b="0" cap="none">
                <a:solidFill>
                  <a:schemeClr val="dk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5"/>
        <p:cNvGrpSpPr/>
        <p:nvPr/>
      </p:nvGrpSpPr>
      <p:grpSpPr>
        <a:xfrm>
          <a:off x="0" y="0"/>
          <a:ext cx="0" cy="0"/>
          <a:chOff x="0" y="0"/>
          <a:chExt cx="0" cy="0"/>
        </a:xfrm>
      </p:grpSpPr>
      <p:pic>
        <p:nvPicPr>
          <p:cNvPr id="126" name="Google Shape;126;p6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7" name="Google Shape;127;p60"/>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60"/>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29" name="Google Shape;129;p6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6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32"/>
        <p:cNvGrpSpPr/>
        <p:nvPr/>
      </p:nvGrpSpPr>
      <p:grpSpPr>
        <a:xfrm>
          <a:off x="0" y="0"/>
          <a:ext cx="0" cy="0"/>
          <a:chOff x="0" y="0"/>
          <a:chExt cx="0" cy="0"/>
        </a:xfrm>
      </p:grpSpPr>
      <p:pic>
        <p:nvPicPr>
          <p:cNvPr id="133" name="Google Shape;133;p6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4" name="Google Shape;134;p61"/>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1"/>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6" name="Google Shape;136;p61"/>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7" name="Google Shape;137;p61"/>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8" name="Google Shape;138;p61"/>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9" name="Google Shape;139;p61"/>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0" name="Google Shape;140;p61"/>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41" name="Google Shape;141;p6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6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44"/>
        <p:cNvGrpSpPr/>
        <p:nvPr/>
      </p:nvGrpSpPr>
      <p:grpSpPr>
        <a:xfrm>
          <a:off x="0" y="0"/>
          <a:ext cx="0" cy="0"/>
          <a:chOff x="0" y="0"/>
          <a:chExt cx="0" cy="0"/>
        </a:xfrm>
      </p:grpSpPr>
      <p:pic>
        <p:nvPicPr>
          <p:cNvPr id="145" name="Google Shape;145;p6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62"/>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62"/>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8" name="Google Shape;148;p62"/>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sp>
      <p:sp>
        <p:nvSpPr>
          <p:cNvPr id="149" name="Google Shape;149;p62"/>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50" name="Google Shape;150;p62"/>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51" name="Google Shape;151;p62"/>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52" name="Google Shape;152;p62"/>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53" name="Google Shape;153;p62"/>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54" name="Google Shape;154;p62"/>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55" name="Google Shape;155;p62"/>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56" name="Google Shape;156;p6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pic>
        <p:nvPicPr>
          <p:cNvPr id="160" name="Google Shape;160;p6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1" name="Google Shape;161;p6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63"/>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63" name="Google Shape;163;p6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
        <p:cNvGrpSpPr/>
        <p:nvPr/>
      </p:nvGrpSpPr>
      <p:grpSpPr>
        <a:xfrm>
          <a:off x="0" y="0"/>
          <a:ext cx="0" cy="0"/>
          <a:chOff x="0" y="0"/>
          <a:chExt cx="0" cy="0"/>
        </a:xfrm>
      </p:grpSpPr>
      <p:pic>
        <p:nvPicPr>
          <p:cNvPr id="167" name="Google Shape;167;p6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8" name="Google Shape;168;p64"/>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64"/>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70" name="Google Shape;170;p6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6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77"/>
        <p:cNvGrpSpPr/>
        <p:nvPr/>
      </p:nvGrpSpPr>
      <p:grpSpPr>
        <a:xfrm>
          <a:off x="0" y="0"/>
          <a:ext cx="0" cy="0"/>
          <a:chOff x="0" y="0"/>
          <a:chExt cx="0" cy="0"/>
        </a:xfrm>
      </p:grpSpPr>
      <p:pic>
        <p:nvPicPr>
          <p:cNvPr id="178" name="Google Shape;178;p38" descr="cover.jpg"/>
          <p:cNvPicPr preferRelativeResize="0"/>
          <p:nvPr/>
        </p:nvPicPr>
        <p:blipFill rotWithShape="1">
          <a:blip r:embed="rId2">
            <a:alphaModFix/>
          </a:blip>
          <a:srcRect/>
          <a:stretch/>
        </p:blipFill>
        <p:spPr>
          <a:xfrm>
            <a:off x="0" y="715"/>
            <a:ext cx="12192000" cy="6856572"/>
          </a:xfrm>
          <a:prstGeom prst="rect">
            <a:avLst/>
          </a:prstGeom>
          <a:noFill/>
          <a:ln>
            <a:noFill/>
          </a:ln>
        </p:spPr>
      </p:pic>
      <p:pic>
        <p:nvPicPr>
          <p:cNvPr id="179" name="Google Shape;179;p38" descr="City-Logo.png"/>
          <p:cNvPicPr preferRelativeResize="0"/>
          <p:nvPr/>
        </p:nvPicPr>
        <p:blipFill rotWithShape="1">
          <a:blip r:embed="rId3">
            <a:alphaModFix/>
          </a:blip>
          <a:srcRect/>
          <a:stretch/>
        </p:blipFill>
        <p:spPr>
          <a:xfrm>
            <a:off x="4525351" y="5806769"/>
            <a:ext cx="3141301" cy="93566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0"/>
        <p:cNvGrpSpPr/>
        <p:nvPr/>
      </p:nvGrpSpPr>
      <p:grpSpPr>
        <a:xfrm>
          <a:off x="0" y="0"/>
          <a:ext cx="0" cy="0"/>
          <a:chOff x="0" y="0"/>
          <a:chExt cx="0" cy="0"/>
        </a:xfrm>
      </p:grpSpPr>
      <p:sp>
        <p:nvSpPr>
          <p:cNvPr id="21" name="Google Shape;21;p48"/>
          <p:cNvSpPr txBox="1">
            <a:spLocks noGrp="1"/>
          </p:cNvSpPr>
          <p:nvPr>
            <p:ph type="subTitle" idx="1"/>
          </p:nvPr>
        </p:nvSpPr>
        <p:spPr>
          <a:xfrm>
            <a:off x="618744" y="3558565"/>
            <a:ext cx="10963656" cy="10156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00"/>
              </a:spcBef>
              <a:spcAft>
                <a:spcPts val="0"/>
              </a:spcAft>
              <a:buClr>
                <a:schemeClr val="dk2"/>
              </a:buClr>
              <a:buSzPts val="2800"/>
              <a:buNone/>
              <a:defRPr sz="28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440"/>
              <a:buNone/>
              <a:defRPr sz="1800"/>
            </a:lvl3pPr>
            <a:lvl4pPr lvl="3" algn="ctr">
              <a:lnSpc>
                <a:spcPct val="90000"/>
              </a:lnSpc>
              <a:spcBef>
                <a:spcPts val="500"/>
              </a:spcBef>
              <a:spcAft>
                <a:spcPts val="0"/>
              </a:spcAft>
              <a:buClr>
                <a:schemeClr val="dk2"/>
              </a:buClr>
              <a:buSzPts val="960"/>
              <a:buNone/>
              <a:defRPr sz="1600"/>
            </a:lvl4pPr>
            <a:lvl5pPr lvl="4" algn="ctr">
              <a:lnSpc>
                <a:spcPct val="90000"/>
              </a:lnSpc>
              <a:spcBef>
                <a:spcPts val="500"/>
              </a:spcBef>
              <a:spcAft>
                <a:spcPts val="0"/>
              </a:spcAft>
              <a:buClr>
                <a:schemeClr val="dk2"/>
              </a:buClr>
              <a:buSzPts val="9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48"/>
          <p:cNvSpPr txBox="1"/>
          <p:nvPr/>
        </p:nvSpPr>
        <p:spPr>
          <a:xfrm>
            <a:off x="618744" y="2132992"/>
            <a:ext cx="10963656" cy="110953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2800" b="0" i="0">
                <a:solidFill>
                  <a:schemeClr val="dk2"/>
                </a:solidFill>
                <a:latin typeface="Tahoma"/>
                <a:ea typeface="Tahoma"/>
                <a:cs typeface="Tahoma"/>
                <a:sym typeface="Tahoma"/>
              </a:rPr>
              <a:t>Join our distribution list to receive updates and announcements: </a:t>
            </a:r>
            <a:endParaRPr/>
          </a:p>
          <a:p>
            <a:pPr marL="0" marR="0" lvl="0" indent="0" algn="ctr" rtl="0">
              <a:lnSpc>
                <a:spcPct val="90000"/>
              </a:lnSpc>
              <a:spcBef>
                <a:spcPts val="1800"/>
              </a:spcBef>
              <a:spcAft>
                <a:spcPts val="0"/>
              </a:spcAft>
              <a:buNone/>
            </a:pPr>
            <a:r>
              <a:rPr lang="en-US" sz="2800" b="0" i="0" u="sng">
                <a:solidFill>
                  <a:schemeClr val="accent6"/>
                </a:solidFill>
                <a:latin typeface="Tahoma"/>
                <a:ea typeface="Tahoma"/>
                <a:cs typeface="Tahoma"/>
                <a:sym typeface="Tahoma"/>
                <a:hlinkClick r:id="rId2">
                  <a:extLst>
                    <a:ext uri="{A12FA001-AC4F-418D-AE19-62706E023703}">
                      <ahyp:hlinkClr xmlns:ahyp="http://schemas.microsoft.com/office/drawing/2018/hyperlinkcolor" val="tx"/>
                    </a:ext>
                  </a:extLst>
                </a:hlinkClick>
              </a:rPr>
              <a:t>https://csgjusticecenter.org/resources/newsletters/</a:t>
            </a:r>
            <a:r>
              <a:rPr lang="en-US" sz="2800" b="0" i="0">
                <a:solidFill>
                  <a:schemeClr val="accent6"/>
                </a:solidFill>
                <a:latin typeface="Tahoma"/>
                <a:ea typeface="Tahoma"/>
                <a:cs typeface="Tahoma"/>
                <a:sym typeface="Tahoma"/>
              </a:rPr>
              <a:t>  </a:t>
            </a:r>
            <a:endParaRPr/>
          </a:p>
        </p:txBody>
      </p:sp>
      <p:sp>
        <p:nvSpPr>
          <p:cNvPr id="23" name="Google Shape;23;p48"/>
          <p:cNvSpPr txBox="1"/>
          <p:nvPr/>
        </p:nvSpPr>
        <p:spPr>
          <a:xfrm>
            <a:off x="626866" y="4890266"/>
            <a:ext cx="1095553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0" i="1">
                <a:solidFill>
                  <a:srgbClr val="404040"/>
                </a:solidFill>
                <a:latin typeface="Tahoma"/>
                <a:ea typeface="Tahoma"/>
                <a:cs typeface="Tahoma"/>
                <a:sym typeface="Tahoma"/>
              </a:rPr>
              <a:t>The presentation was developed by members of The Council of State Governments Justice Center staff. The statements made reflect the views of the authors, and should not be considered the official position of The Council of State Governments Justice Center, the members of The Council of State Governments, or the funding agency supporting the work.</a:t>
            </a:r>
            <a:endParaRPr/>
          </a:p>
          <a:p>
            <a:pPr marL="0" marR="0" lvl="0" indent="0" algn="ctr" rtl="0">
              <a:spcBef>
                <a:spcPts val="0"/>
              </a:spcBef>
              <a:spcAft>
                <a:spcPts val="0"/>
              </a:spcAft>
              <a:buNone/>
            </a:pPr>
            <a:endParaRPr sz="1200" b="0" i="1">
              <a:solidFill>
                <a:srgbClr val="404040"/>
              </a:solidFill>
              <a:latin typeface="Tahoma"/>
              <a:ea typeface="Tahoma"/>
              <a:cs typeface="Tahoma"/>
              <a:sym typeface="Tahoma"/>
            </a:endParaRPr>
          </a:p>
          <a:p>
            <a:pPr marL="0" marR="0" lvl="0" indent="0" algn="ctr" rtl="0">
              <a:spcBef>
                <a:spcPts val="0"/>
              </a:spcBef>
              <a:spcAft>
                <a:spcPts val="0"/>
              </a:spcAft>
              <a:buNone/>
            </a:pPr>
            <a:r>
              <a:rPr lang="en-US" sz="1200" b="0" i="0">
                <a:solidFill>
                  <a:srgbClr val="404040"/>
                </a:solidFill>
                <a:latin typeface="Tahoma"/>
                <a:ea typeface="Tahoma"/>
                <a:cs typeface="Tahoma"/>
                <a:sym typeface="Tahoma"/>
              </a:rPr>
              <a:t>© 2021 The Council of State Governments Justice Center</a:t>
            </a:r>
            <a:endParaRPr/>
          </a:p>
        </p:txBody>
      </p:sp>
      <p:sp>
        <p:nvSpPr>
          <p:cNvPr id="24" name="Google Shape;24;p48"/>
          <p:cNvSpPr txBox="1">
            <a:spLocks noGrp="1"/>
          </p:cNvSpPr>
          <p:nvPr>
            <p:ph type="ftr" idx="11"/>
          </p:nvPr>
        </p:nvSpPr>
        <p:spPr>
          <a:xfrm>
            <a:off x="1199895" y="6339189"/>
            <a:ext cx="6891676" cy="36576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25" name="Google Shape;25;p48"/>
          <p:cNvSpPr txBox="1">
            <a:spLocks noGrp="1"/>
          </p:cNvSpPr>
          <p:nvPr>
            <p:ph type="sldNum" idx="12"/>
          </p:nvPr>
        </p:nvSpPr>
        <p:spPr>
          <a:xfrm>
            <a:off x="609600" y="6336377"/>
            <a:ext cx="425824" cy="36576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48"/>
          <p:cNvSpPr txBox="1">
            <a:spLocks noGrp="1"/>
          </p:cNvSpPr>
          <p:nvPr>
            <p:ph type="title"/>
          </p:nvPr>
        </p:nvSpPr>
        <p:spPr>
          <a:xfrm>
            <a:off x="609600" y="457200"/>
            <a:ext cx="10972800" cy="12573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2"/>
              </a:buClr>
              <a:buSzPts val="6000"/>
              <a:buFont typeface="Tahoma"/>
              <a:buNone/>
              <a:defRPr sz="6000" b="1" i="0" u="none" strike="noStrike" cap="none">
                <a:solidFill>
                  <a:schemeClr val="dk2"/>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ocument Outline">
  <p:cSld name="Document Outline">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1537967" y="657367"/>
            <a:ext cx="9555600" cy="72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2" name="Google Shape;182;p39"/>
          <p:cNvSpPr txBox="1">
            <a:spLocks noGrp="1"/>
          </p:cNvSpPr>
          <p:nvPr>
            <p:ph type="body" idx="1"/>
          </p:nvPr>
        </p:nvSpPr>
        <p:spPr>
          <a:xfrm>
            <a:off x="1537967" y="1531610"/>
            <a:ext cx="9555600" cy="4283527"/>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1600"/>
              </a:spcBef>
              <a:spcAft>
                <a:spcPts val="0"/>
              </a:spcAft>
              <a:buSzPts val="1867"/>
              <a:buNone/>
              <a:defRPr/>
            </a:lvl2pPr>
            <a:lvl3pPr marL="1371600" lvl="2" indent="-228600" algn="l">
              <a:lnSpc>
                <a:spcPct val="100000"/>
              </a:lnSpc>
              <a:spcBef>
                <a:spcPts val="1600"/>
              </a:spcBef>
              <a:spcAft>
                <a:spcPts val="0"/>
              </a:spcAft>
              <a:buSzPts val="1867"/>
              <a:buNone/>
              <a:defRPr/>
            </a:lvl3pPr>
            <a:lvl4pPr marL="1828800" lvl="3" indent="-228600" algn="l">
              <a:lnSpc>
                <a:spcPct val="100000"/>
              </a:lnSpc>
              <a:spcBef>
                <a:spcPts val="1600"/>
              </a:spcBef>
              <a:spcAft>
                <a:spcPts val="0"/>
              </a:spcAft>
              <a:buSzPts val="1867"/>
              <a:buNone/>
              <a:defRPr/>
            </a:lvl4pPr>
            <a:lvl5pPr marL="2286000" lvl="4" indent="-228600" algn="l">
              <a:lnSpc>
                <a:spcPct val="100000"/>
              </a:lnSpc>
              <a:spcBef>
                <a:spcPts val="1600"/>
              </a:spcBef>
              <a:spcAft>
                <a:spcPts val="0"/>
              </a:spcAft>
              <a:buSzPts val="1867"/>
              <a:buNone/>
              <a:defRPr/>
            </a:lvl5pPr>
            <a:lvl6pPr marL="2743200" lvl="5" indent="-228600" algn="l">
              <a:lnSpc>
                <a:spcPct val="100000"/>
              </a:lnSpc>
              <a:spcBef>
                <a:spcPts val="1600"/>
              </a:spcBef>
              <a:spcAft>
                <a:spcPts val="0"/>
              </a:spcAft>
              <a:buSzPts val="1867"/>
              <a:buNone/>
              <a:defRPr/>
            </a:lvl6pPr>
            <a:lvl7pPr marL="3200400" lvl="6" indent="-228600" algn="l">
              <a:lnSpc>
                <a:spcPct val="100000"/>
              </a:lnSpc>
              <a:spcBef>
                <a:spcPts val="1600"/>
              </a:spcBef>
              <a:spcAft>
                <a:spcPts val="0"/>
              </a:spcAft>
              <a:buSzPts val="1867"/>
              <a:buNone/>
              <a:defRPr/>
            </a:lvl7pPr>
            <a:lvl8pPr marL="3657600" lvl="7" indent="-228600" algn="l">
              <a:lnSpc>
                <a:spcPct val="100000"/>
              </a:lnSpc>
              <a:spcBef>
                <a:spcPts val="1600"/>
              </a:spcBef>
              <a:spcAft>
                <a:spcPts val="0"/>
              </a:spcAft>
              <a:buSzPts val="1867"/>
              <a:buNone/>
              <a:defRPr/>
            </a:lvl8pPr>
            <a:lvl9pPr marL="4114800" lvl="8" indent="-228600" algn="l">
              <a:lnSpc>
                <a:spcPct val="100000"/>
              </a:lnSpc>
              <a:spcBef>
                <a:spcPts val="1600"/>
              </a:spcBef>
              <a:spcAft>
                <a:spcPts val="1600"/>
              </a:spcAft>
              <a:buSzPts val="1867"/>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and Points 8">
  <p:cSld name="Text and Points 8">
    <p:spTree>
      <p:nvGrpSpPr>
        <p:cNvPr id="1" name="Shape 183"/>
        <p:cNvGrpSpPr/>
        <p:nvPr/>
      </p:nvGrpSpPr>
      <p:grpSpPr>
        <a:xfrm>
          <a:off x="0" y="0"/>
          <a:ext cx="0" cy="0"/>
          <a:chOff x="0" y="0"/>
          <a:chExt cx="0" cy="0"/>
        </a:xfrm>
      </p:grpSpPr>
      <p:sp>
        <p:nvSpPr>
          <p:cNvPr id="184" name="Google Shape;184;p40"/>
          <p:cNvSpPr txBox="1">
            <a:spLocks noGrp="1"/>
          </p:cNvSpPr>
          <p:nvPr>
            <p:ph type="title"/>
          </p:nvPr>
        </p:nvSpPr>
        <p:spPr>
          <a:xfrm>
            <a:off x="6770033" y="3262733"/>
            <a:ext cx="4196000" cy="182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733"/>
              <a:buNone/>
              <a:defRPr sz="3733" b="1">
                <a:solidFill>
                  <a:schemeClr val="dk1"/>
                </a:solidFill>
                <a:latin typeface="Raleway"/>
                <a:ea typeface="Raleway"/>
                <a:cs typeface="Raleway"/>
                <a:sym typeface="Raleway"/>
              </a:defRPr>
            </a:lvl1pPr>
            <a:lvl2pPr lvl="1">
              <a:spcBef>
                <a:spcPts val="0"/>
              </a:spcBef>
              <a:spcAft>
                <a:spcPts val="0"/>
              </a:spcAft>
              <a:buSzPts val="3733"/>
              <a:buFont typeface="Raleway"/>
              <a:buNone/>
              <a:defRPr sz="3733" b="1">
                <a:solidFill>
                  <a:srgbClr val="242424"/>
                </a:solidFill>
                <a:latin typeface="Raleway"/>
                <a:ea typeface="Raleway"/>
                <a:cs typeface="Raleway"/>
                <a:sym typeface="Raleway"/>
              </a:defRPr>
            </a:lvl2pPr>
            <a:lvl3pPr lvl="2">
              <a:spcBef>
                <a:spcPts val="0"/>
              </a:spcBef>
              <a:spcAft>
                <a:spcPts val="0"/>
              </a:spcAft>
              <a:buSzPts val="3733"/>
              <a:buFont typeface="Raleway"/>
              <a:buNone/>
              <a:defRPr sz="3733" b="1">
                <a:solidFill>
                  <a:srgbClr val="242424"/>
                </a:solidFill>
                <a:latin typeface="Raleway"/>
                <a:ea typeface="Raleway"/>
                <a:cs typeface="Raleway"/>
                <a:sym typeface="Raleway"/>
              </a:defRPr>
            </a:lvl3pPr>
            <a:lvl4pPr lvl="3">
              <a:spcBef>
                <a:spcPts val="0"/>
              </a:spcBef>
              <a:spcAft>
                <a:spcPts val="0"/>
              </a:spcAft>
              <a:buSzPts val="3733"/>
              <a:buFont typeface="Raleway"/>
              <a:buNone/>
              <a:defRPr sz="3733" b="1">
                <a:solidFill>
                  <a:srgbClr val="242424"/>
                </a:solidFill>
                <a:latin typeface="Raleway"/>
                <a:ea typeface="Raleway"/>
                <a:cs typeface="Raleway"/>
                <a:sym typeface="Raleway"/>
              </a:defRPr>
            </a:lvl4pPr>
            <a:lvl5pPr lvl="4">
              <a:spcBef>
                <a:spcPts val="0"/>
              </a:spcBef>
              <a:spcAft>
                <a:spcPts val="0"/>
              </a:spcAft>
              <a:buSzPts val="3733"/>
              <a:buFont typeface="Raleway"/>
              <a:buNone/>
              <a:defRPr sz="3733" b="1">
                <a:solidFill>
                  <a:srgbClr val="242424"/>
                </a:solidFill>
                <a:latin typeface="Raleway"/>
                <a:ea typeface="Raleway"/>
                <a:cs typeface="Raleway"/>
                <a:sym typeface="Raleway"/>
              </a:defRPr>
            </a:lvl5pPr>
            <a:lvl6pPr lvl="5">
              <a:spcBef>
                <a:spcPts val="0"/>
              </a:spcBef>
              <a:spcAft>
                <a:spcPts val="0"/>
              </a:spcAft>
              <a:buSzPts val="3733"/>
              <a:buFont typeface="Raleway"/>
              <a:buNone/>
              <a:defRPr sz="3733" b="1">
                <a:solidFill>
                  <a:srgbClr val="242424"/>
                </a:solidFill>
                <a:latin typeface="Raleway"/>
                <a:ea typeface="Raleway"/>
                <a:cs typeface="Raleway"/>
                <a:sym typeface="Raleway"/>
              </a:defRPr>
            </a:lvl6pPr>
            <a:lvl7pPr lvl="6">
              <a:spcBef>
                <a:spcPts val="0"/>
              </a:spcBef>
              <a:spcAft>
                <a:spcPts val="0"/>
              </a:spcAft>
              <a:buSzPts val="3733"/>
              <a:buFont typeface="Raleway"/>
              <a:buNone/>
              <a:defRPr sz="3733" b="1">
                <a:solidFill>
                  <a:srgbClr val="242424"/>
                </a:solidFill>
                <a:latin typeface="Raleway"/>
                <a:ea typeface="Raleway"/>
                <a:cs typeface="Raleway"/>
                <a:sym typeface="Raleway"/>
              </a:defRPr>
            </a:lvl7pPr>
            <a:lvl8pPr lvl="7">
              <a:spcBef>
                <a:spcPts val="0"/>
              </a:spcBef>
              <a:spcAft>
                <a:spcPts val="0"/>
              </a:spcAft>
              <a:buSzPts val="3733"/>
              <a:buFont typeface="Raleway"/>
              <a:buNone/>
              <a:defRPr sz="3733" b="1">
                <a:solidFill>
                  <a:srgbClr val="242424"/>
                </a:solidFill>
                <a:latin typeface="Raleway"/>
                <a:ea typeface="Raleway"/>
                <a:cs typeface="Raleway"/>
                <a:sym typeface="Raleway"/>
              </a:defRPr>
            </a:lvl8pPr>
            <a:lvl9pPr lvl="8">
              <a:spcBef>
                <a:spcPts val="0"/>
              </a:spcBef>
              <a:spcAft>
                <a:spcPts val="0"/>
              </a:spcAft>
              <a:buSzPts val="3733"/>
              <a:buFont typeface="Raleway"/>
              <a:buNone/>
              <a:defRPr sz="3733" b="1">
                <a:solidFill>
                  <a:srgbClr val="242424"/>
                </a:solidFill>
                <a:latin typeface="Raleway"/>
                <a:ea typeface="Raleway"/>
                <a:cs typeface="Raleway"/>
                <a:sym typeface="Raleway"/>
              </a:defRPr>
            </a:lvl9pPr>
          </a:lstStyle>
          <a:p>
            <a:endParaRPr/>
          </a:p>
        </p:txBody>
      </p:sp>
      <p:sp>
        <p:nvSpPr>
          <p:cNvPr id="185" name="Google Shape;185;p40"/>
          <p:cNvSpPr txBox="1">
            <a:spLocks noGrp="1"/>
          </p:cNvSpPr>
          <p:nvPr>
            <p:ph type="title" idx="2"/>
          </p:nvPr>
        </p:nvSpPr>
        <p:spPr>
          <a:xfrm>
            <a:off x="6648833" y="1381633"/>
            <a:ext cx="4317200" cy="208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800"/>
              <a:buNone/>
              <a:defRPr sz="12800" b="1">
                <a:solidFill>
                  <a:schemeClr val="dk1"/>
                </a:solidFill>
                <a:latin typeface="Raleway"/>
                <a:ea typeface="Raleway"/>
                <a:cs typeface="Raleway"/>
                <a:sym typeface="Raleway"/>
              </a:defRPr>
            </a:lvl1pPr>
            <a:lvl2pPr lvl="1">
              <a:spcBef>
                <a:spcPts val="0"/>
              </a:spcBef>
              <a:spcAft>
                <a:spcPts val="0"/>
              </a:spcAft>
              <a:buSzPts val="12800"/>
              <a:buFont typeface="Raleway"/>
              <a:buNone/>
              <a:defRPr sz="12800" b="1">
                <a:solidFill>
                  <a:srgbClr val="242424"/>
                </a:solidFill>
                <a:latin typeface="Raleway"/>
                <a:ea typeface="Raleway"/>
                <a:cs typeface="Raleway"/>
                <a:sym typeface="Raleway"/>
              </a:defRPr>
            </a:lvl2pPr>
            <a:lvl3pPr lvl="2">
              <a:spcBef>
                <a:spcPts val="0"/>
              </a:spcBef>
              <a:spcAft>
                <a:spcPts val="0"/>
              </a:spcAft>
              <a:buSzPts val="12800"/>
              <a:buFont typeface="Raleway"/>
              <a:buNone/>
              <a:defRPr sz="12800" b="1">
                <a:solidFill>
                  <a:srgbClr val="242424"/>
                </a:solidFill>
                <a:latin typeface="Raleway"/>
                <a:ea typeface="Raleway"/>
                <a:cs typeface="Raleway"/>
                <a:sym typeface="Raleway"/>
              </a:defRPr>
            </a:lvl3pPr>
            <a:lvl4pPr lvl="3">
              <a:spcBef>
                <a:spcPts val="0"/>
              </a:spcBef>
              <a:spcAft>
                <a:spcPts val="0"/>
              </a:spcAft>
              <a:buSzPts val="12800"/>
              <a:buFont typeface="Raleway"/>
              <a:buNone/>
              <a:defRPr sz="12800" b="1">
                <a:solidFill>
                  <a:srgbClr val="242424"/>
                </a:solidFill>
                <a:latin typeface="Raleway"/>
                <a:ea typeface="Raleway"/>
                <a:cs typeface="Raleway"/>
                <a:sym typeface="Raleway"/>
              </a:defRPr>
            </a:lvl4pPr>
            <a:lvl5pPr lvl="4">
              <a:spcBef>
                <a:spcPts val="0"/>
              </a:spcBef>
              <a:spcAft>
                <a:spcPts val="0"/>
              </a:spcAft>
              <a:buSzPts val="12800"/>
              <a:buFont typeface="Raleway"/>
              <a:buNone/>
              <a:defRPr sz="12800" b="1">
                <a:solidFill>
                  <a:srgbClr val="242424"/>
                </a:solidFill>
                <a:latin typeface="Raleway"/>
                <a:ea typeface="Raleway"/>
                <a:cs typeface="Raleway"/>
                <a:sym typeface="Raleway"/>
              </a:defRPr>
            </a:lvl5pPr>
            <a:lvl6pPr lvl="5">
              <a:spcBef>
                <a:spcPts val="0"/>
              </a:spcBef>
              <a:spcAft>
                <a:spcPts val="0"/>
              </a:spcAft>
              <a:buSzPts val="12800"/>
              <a:buFont typeface="Raleway"/>
              <a:buNone/>
              <a:defRPr sz="12800" b="1">
                <a:solidFill>
                  <a:srgbClr val="242424"/>
                </a:solidFill>
                <a:latin typeface="Raleway"/>
                <a:ea typeface="Raleway"/>
                <a:cs typeface="Raleway"/>
                <a:sym typeface="Raleway"/>
              </a:defRPr>
            </a:lvl6pPr>
            <a:lvl7pPr lvl="6">
              <a:spcBef>
                <a:spcPts val="0"/>
              </a:spcBef>
              <a:spcAft>
                <a:spcPts val="0"/>
              </a:spcAft>
              <a:buSzPts val="12800"/>
              <a:buFont typeface="Raleway"/>
              <a:buNone/>
              <a:defRPr sz="12800" b="1">
                <a:solidFill>
                  <a:srgbClr val="242424"/>
                </a:solidFill>
                <a:latin typeface="Raleway"/>
                <a:ea typeface="Raleway"/>
                <a:cs typeface="Raleway"/>
                <a:sym typeface="Raleway"/>
              </a:defRPr>
            </a:lvl7pPr>
            <a:lvl8pPr lvl="7">
              <a:spcBef>
                <a:spcPts val="0"/>
              </a:spcBef>
              <a:spcAft>
                <a:spcPts val="0"/>
              </a:spcAft>
              <a:buSzPts val="12800"/>
              <a:buFont typeface="Raleway"/>
              <a:buNone/>
              <a:defRPr sz="12800" b="1">
                <a:solidFill>
                  <a:srgbClr val="242424"/>
                </a:solidFill>
                <a:latin typeface="Raleway"/>
                <a:ea typeface="Raleway"/>
                <a:cs typeface="Raleway"/>
                <a:sym typeface="Raleway"/>
              </a:defRPr>
            </a:lvl8pPr>
            <a:lvl9pPr lvl="8">
              <a:spcBef>
                <a:spcPts val="0"/>
              </a:spcBef>
              <a:spcAft>
                <a:spcPts val="0"/>
              </a:spcAft>
              <a:buSzPts val="12800"/>
              <a:buFont typeface="Raleway"/>
              <a:buNone/>
              <a:defRPr sz="12800" b="1">
                <a:solidFill>
                  <a:srgbClr val="242424"/>
                </a:solidFill>
                <a:latin typeface="Raleway"/>
                <a:ea typeface="Raleway"/>
                <a:cs typeface="Raleway"/>
                <a:sym typeface="Raleway"/>
              </a:defRPr>
            </a:lvl9pPr>
          </a:lstStyle>
          <a:p>
            <a:endParaRPr/>
          </a:p>
        </p:txBody>
      </p:sp>
      <p:sp>
        <p:nvSpPr>
          <p:cNvPr id="186" name="Google Shape;186;p40"/>
          <p:cNvSpPr txBox="1">
            <a:spLocks noGrp="1"/>
          </p:cNvSpPr>
          <p:nvPr>
            <p:ph type="sldNum" idx="12"/>
          </p:nvPr>
        </p:nvSpPr>
        <p:spPr>
          <a:xfrm>
            <a:off x="0" y="6333200"/>
            <a:ext cx="731600" cy="524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buNone/>
              <a:defRPr sz="1600" b="1" i="0" u="none" strike="noStrike" cap="none">
                <a:solidFill>
                  <a:schemeClr val="dk1"/>
                </a:solidFill>
                <a:latin typeface="Raleway"/>
                <a:ea typeface="Raleway"/>
                <a:cs typeface="Raleway"/>
                <a:sym typeface="Raleway"/>
              </a:defRPr>
            </a:lvl1pPr>
            <a:lvl2pPr marL="0" marR="0" lvl="1" indent="0" algn="ctr" rtl="0">
              <a:spcBef>
                <a:spcPts val="0"/>
              </a:spcBef>
              <a:buNone/>
              <a:defRPr sz="1600" b="1" i="0" u="none" strike="noStrike" cap="none">
                <a:solidFill>
                  <a:schemeClr val="dk1"/>
                </a:solidFill>
                <a:latin typeface="Raleway"/>
                <a:ea typeface="Raleway"/>
                <a:cs typeface="Raleway"/>
                <a:sym typeface="Raleway"/>
              </a:defRPr>
            </a:lvl2pPr>
            <a:lvl3pPr marL="0" marR="0" lvl="2" indent="0" algn="ctr" rtl="0">
              <a:spcBef>
                <a:spcPts val="0"/>
              </a:spcBef>
              <a:buNone/>
              <a:defRPr sz="1600" b="1" i="0" u="none" strike="noStrike" cap="none">
                <a:solidFill>
                  <a:schemeClr val="dk1"/>
                </a:solidFill>
                <a:latin typeface="Raleway"/>
                <a:ea typeface="Raleway"/>
                <a:cs typeface="Raleway"/>
                <a:sym typeface="Raleway"/>
              </a:defRPr>
            </a:lvl3pPr>
            <a:lvl4pPr marL="0" marR="0" lvl="3" indent="0" algn="ctr" rtl="0">
              <a:spcBef>
                <a:spcPts val="0"/>
              </a:spcBef>
              <a:buNone/>
              <a:defRPr sz="1600" b="1" i="0" u="none" strike="noStrike" cap="none">
                <a:solidFill>
                  <a:schemeClr val="dk1"/>
                </a:solidFill>
                <a:latin typeface="Raleway"/>
                <a:ea typeface="Raleway"/>
                <a:cs typeface="Raleway"/>
                <a:sym typeface="Raleway"/>
              </a:defRPr>
            </a:lvl4pPr>
            <a:lvl5pPr marL="0" marR="0" lvl="4" indent="0" algn="ctr" rtl="0">
              <a:spcBef>
                <a:spcPts val="0"/>
              </a:spcBef>
              <a:buNone/>
              <a:defRPr sz="1600" b="1" i="0" u="none" strike="noStrike" cap="none">
                <a:solidFill>
                  <a:schemeClr val="dk1"/>
                </a:solidFill>
                <a:latin typeface="Raleway"/>
                <a:ea typeface="Raleway"/>
                <a:cs typeface="Raleway"/>
                <a:sym typeface="Raleway"/>
              </a:defRPr>
            </a:lvl5pPr>
            <a:lvl6pPr marL="0" marR="0" lvl="5" indent="0" algn="ctr" rtl="0">
              <a:spcBef>
                <a:spcPts val="0"/>
              </a:spcBef>
              <a:buNone/>
              <a:defRPr sz="1600" b="1" i="0" u="none" strike="noStrike" cap="none">
                <a:solidFill>
                  <a:schemeClr val="dk1"/>
                </a:solidFill>
                <a:latin typeface="Raleway"/>
                <a:ea typeface="Raleway"/>
                <a:cs typeface="Raleway"/>
                <a:sym typeface="Raleway"/>
              </a:defRPr>
            </a:lvl6pPr>
            <a:lvl7pPr marL="0" marR="0" lvl="6" indent="0" algn="ctr" rtl="0">
              <a:spcBef>
                <a:spcPts val="0"/>
              </a:spcBef>
              <a:buNone/>
              <a:defRPr sz="1600" b="1" i="0" u="none" strike="noStrike" cap="none">
                <a:solidFill>
                  <a:schemeClr val="dk1"/>
                </a:solidFill>
                <a:latin typeface="Raleway"/>
                <a:ea typeface="Raleway"/>
                <a:cs typeface="Raleway"/>
                <a:sym typeface="Raleway"/>
              </a:defRPr>
            </a:lvl7pPr>
            <a:lvl8pPr marL="0" marR="0" lvl="7" indent="0" algn="ctr" rtl="0">
              <a:spcBef>
                <a:spcPts val="0"/>
              </a:spcBef>
              <a:buNone/>
              <a:defRPr sz="1600" b="1" i="0" u="none" strike="noStrike" cap="none">
                <a:solidFill>
                  <a:schemeClr val="dk1"/>
                </a:solidFill>
                <a:latin typeface="Raleway"/>
                <a:ea typeface="Raleway"/>
                <a:cs typeface="Raleway"/>
                <a:sym typeface="Raleway"/>
              </a:defRPr>
            </a:lvl8pPr>
            <a:lvl9pPr marL="0" marR="0" lvl="8" indent="0" algn="ctr" rtl="0">
              <a:spcBef>
                <a:spcPts val="0"/>
              </a:spcBef>
              <a:buNone/>
              <a:defRPr sz="1600" b="1" i="0" u="none" strike="noStrike" cap="none">
                <a:solidFill>
                  <a:schemeClr val="dk1"/>
                </a:solidFill>
                <a:latin typeface="Raleway"/>
                <a:ea typeface="Raleway"/>
                <a:cs typeface="Raleway"/>
                <a:sym typeface="Ralew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41"/>
          <p:cNvSpPr txBox="1">
            <a:spLocks noGrp="1"/>
          </p:cNvSpPr>
          <p:nvPr>
            <p:ph type="title"/>
          </p:nvPr>
        </p:nvSpPr>
        <p:spPr>
          <a:xfrm>
            <a:off x="1558067" y="491767"/>
            <a:ext cx="9851244"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89" name="Google Shape;189;p41"/>
          <p:cNvSpPr txBox="1">
            <a:spLocks noGrp="1"/>
          </p:cNvSpPr>
          <p:nvPr>
            <p:ph type="body" idx="1"/>
          </p:nvPr>
        </p:nvSpPr>
        <p:spPr>
          <a:xfrm>
            <a:off x="1555311" y="1357279"/>
            <a:ext cx="9854000" cy="44532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228600" algn="l">
              <a:lnSpc>
                <a:spcPct val="115000"/>
              </a:lnSpc>
              <a:spcBef>
                <a:spcPts val="1600"/>
              </a:spcBef>
              <a:spcAft>
                <a:spcPts val="0"/>
              </a:spcAft>
              <a:buSzPts val="1800"/>
              <a:buNone/>
              <a:defRPr/>
            </a:lvl2pPr>
            <a:lvl3pPr marL="1371600" lvl="2" indent="-228600" algn="l">
              <a:lnSpc>
                <a:spcPct val="115000"/>
              </a:lnSpc>
              <a:spcBef>
                <a:spcPts val="1600"/>
              </a:spcBef>
              <a:spcAft>
                <a:spcPts val="0"/>
              </a:spcAft>
              <a:buSzPts val="1800"/>
              <a:buNone/>
              <a:defRPr/>
            </a:lvl3pPr>
            <a:lvl4pPr marL="1828800" lvl="3" indent="-228600" algn="l">
              <a:lnSpc>
                <a:spcPct val="115000"/>
              </a:lnSpc>
              <a:spcBef>
                <a:spcPts val="1600"/>
              </a:spcBef>
              <a:spcAft>
                <a:spcPts val="0"/>
              </a:spcAft>
              <a:buSzPts val="1800"/>
              <a:buNone/>
              <a:defRPr/>
            </a:lvl4pPr>
            <a:lvl5pPr marL="2286000" lvl="4" indent="-228600" algn="l">
              <a:lnSpc>
                <a:spcPct val="115000"/>
              </a:lnSpc>
              <a:spcBef>
                <a:spcPts val="1600"/>
              </a:spcBef>
              <a:spcAft>
                <a:spcPts val="0"/>
              </a:spcAft>
              <a:buSzPts val="1800"/>
              <a:buNone/>
              <a:defRPr/>
            </a:lvl5pPr>
            <a:lvl6pPr marL="2743200" lvl="5" indent="-228600" algn="l">
              <a:lnSpc>
                <a:spcPct val="115000"/>
              </a:lnSpc>
              <a:spcBef>
                <a:spcPts val="1600"/>
              </a:spcBef>
              <a:spcAft>
                <a:spcPts val="0"/>
              </a:spcAft>
              <a:buSzPts val="1800"/>
              <a:buNone/>
              <a:defRPr/>
            </a:lvl6pPr>
            <a:lvl7pPr marL="3200400" lvl="6" indent="-228600" algn="l">
              <a:lnSpc>
                <a:spcPct val="115000"/>
              </a:lnSpc>
              <a:spcBef>
                <a:spcPts val="1600"/>
              </a:spcBef>
              <a:spcAft>
                <a:spcPts val="0"/>
              </a:spcAft>
              <a:buSzPts val="1800"/>
              <a:buNone/>
              <a:defRPr/>
            </a:lvl7pPr>
            <a:lvl8pPr marL="3657600" lvl="7" indent="-228600" algn="l">
              <a:lnSpc>
                <a:spcPct val="115000"/>
              </a:lnSpc>
              <a:spcBef>
                <a:spcPts val="1600"/>
              </a:spcBef>
              <a:spcAft>
                <a:spcPts val="0"/>
              </a:spcAft>
              <a:buSzPts val="1800"/>
              <a:buNone/>
              <a:defRPr/>
            </a:lvl8pPr>
            <a:lvl9pPr marL="4114800" lvl="8" indent="-228600" algn="l">
              <a:lnSpc>
                <a:spcPct val="115000"/>
              </a:lnSpc>
              <a:spcBef>
                <a:spcPts val="1600"/>
              </a:spcBef>
              <a:spcAft>
                <a:spcPts val="1600"/>
              </a:spcAft>
              <a:buSzPts val="1800"/>
              <a:buNone/>
              <a:defRPr/>
            </a:lvl9pPr>
          </a:lstStyle>
          <a:p>
            <a:endParaRPr/>
          </a:p>
        </p:txBody>
      </p:sp>
      <p:sp>
        <p:nvSpPr>
          <p:cNvPr id="190" name="Google Shape;190;p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 name="Google Shape;191;p4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 name="Google Shape;192;p4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4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 name="Google Shape;195;p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 name="Google Shape;196;p4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
  <p:cSld name="Text ">
    <p:spTree>
      <p:nvGrpSpPr>
        <p:cNvPr id="1" name="Shape 197"/>
        <p:cNvGrpSpPr/>
        <p:nvPr/>
      </p:nvGrpSpPr>
      <p:grpSpPr>
        <a:xfrm>
          <a:off x="0" y="0"/>
          <a:ext cx="0" cy="0"/>
          <a:chOff x="0" y="0"/>
          <a:chExt cx="0" cy="0"/>
        </a:xfrm>
      </p:grpSpPr>
      <p:pic>
        <p:nvPicPr>
          <p:cNvPr id="198" name="Google Shape;198;p65" descr="blankpage.jpg"/>
          <p:cNvPicPr preferRelativeResize="0"/>
          <p:nvPr/>
        </p:nvPicPr>
        <p:blipFill rotWithShape="1">
          <a:blip r:embed="rId2">
            <a:alphaModFix/>
          </a:blip>
          <a:srcRect/>
          <a:stretch/>
        </p:blipFill>
        <p:spPr>
          <a:xfrm>
            <a:off x="0" y="714"/>
            <a:ext cx="12192000" cy="6856572"/>
          </a:xfrm>
          <a:prstGeom prst="rect">
            <a:avLst/>
          </a:prstGeom>
          <a:noFill/>
          <a:ln>
            <a:noFill/>
          </a:ln>
        </p:spPr>
      </p:pic>
      <p:sp>
        <p:nvSpPr>
          <p:cNvPr id="199" name="Google Shape;199;p65"/>
          <p:cNvSpPr txBox="1">
            <a:spLocks noGrp="1"/>
          </p:cNvSpPr>
          <p:nvPr>
            <p:ph type="title"/>
          </p:nvPr>
        </p:nvSpPr>
        <p:spPr>
          <a:xfrm>
            <a:off x="1537967" y="657367"/>
            <a:ext cx="9555600" cy="72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0" name="Google Shape;200;p65"/>
          <p:cNvSpPr txBox="1">
            <a:spLocks noGrp="1"/>
          </p:cNvSpPr>
          <p:nvPr>
            <p:ph type="body" idx="1"/>
          </p:nvPr>
        </p:nvSpPr>
        <p:spPr>
          <a:xfrm>
            <a:off x="1537967" y="1531610"/>
            <a:ext cx="9555600" cy="4283527"/>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1600"/>
              </a:spcBef>
              <a:spcAft>
                <a:spcPts val="0"/>
              </a:spcAft>
              <a:buSzPts val="1867"/>
              <a:buNone/>
              <a:defRPr/>
            </a:lvl2pPr>
            <a:lvl3pPr marL="1371600" lvl="2" indent="-228600" algn="l">
              <a:lnSpc>
                <a:spcPct val="100000"/>
              </a:lnSpc>
              <a:spcBef>
                <a:spcPts val="1600"/>
              </a:spcBef>
              <a:spcAft>
                <a:spcPts val="0"/>
              </a:spcAft>
              <a:buSzPts val="1867"/>
              <a:buNone/>
              <a:defRPr/>
            </a:lvl3pPr>
            <a:lvl4pPr marL="1828800" lvl="3" indent="-228600" algn="l">
              <a:lnSpc>
                <a:spcPct val="100000"/>
              </a:lnSpc>
              <a:spcBef>
                <a:spcPts val="1600"/>
              </a:spcBef>
              <a:spcAft>
                <a:spcPts val="0"/>
              </a:spcAft>
              <a:buSzPts val="1867"/>
              <a:buNone/>
              <a:defRPr/>
            </a:lvl4pPr>
            <a:lvl5pPr marL="2286000" lvl="4" indent="-228600" algn="l">
              <a:lnSpc>
                <a:spcPct val="100000"/>
              </a:lnSpc>
              <a:spcBef>
                <a:spcPts val="1600"/>
              </a:spcBef>
              <a:spcAft>
                <a:spcPts val="0"/>
              </a:spcAft>
              <a:buSzPts val="1867"/>
              <a:buNone/>
              <a:defRPr/>
            </a:lvl5pPr>
            <a:lvl6pPr marL="2743200" lvl="5" indent="-228600" algn="l">
              <a:lnSpc>
                <a:spcPct val="100000"/>
              </a:lnSpc>
              <a:spcBef>
                <a:spcPts val="1600"/>
              </a:spcBef>
              <a:spcAft>
                <a:spcPts val="0"/>
              </a:spcAft>
              <a:buSzPts val="1867"/>
              <a:buNone/>
              <a:defRPr/>
            </a:lvl6pPr>
            <a:lvl7pPr marL="3200400" lvl="6" indent="-228600" algn="l">
              <a:lnSpc>
                <a:spcPct val="100000"/>
              </a:lnSpc>
              <a:spcBef>
                <a:spcPts val="1600"/>
              </a:spcBef>
              <a:spcAft>
                <a:spcPts val="0"/>
              </a:spcAft>
              <a:buSzPts val="1867"/>
              <a:buNone/>
              <a:defRPr/>
            </a:lvl7pPr>
            <a:lvl8pPr marL="3657600" lvl="7" indent="-228600" algn="l">
              <a:lnSpc>
                <a:spcPct val="100000"/>
              </a:lnSpc>
              <a:spcBef>
                <a:spcPts val="1600"/>
              </a:spcBef>
              <a:spcAft>
                <a:spcPts val="0"/>
              </a:spcAft>
              <a:buSzPts val="1867"/>
              <a:buNone/>
              <a:defRPr/>
            </a:lvl8pPr>
            <a:lvl9pPr marL="4114800" lvl="8" indent="-228600" algn="l">
              <a:lnSpc>
                <a:spcPct val="100000"/>
              </a:lnSpc>
              <a:spcBef>
                <a:spcPts val="1600"/>
              </a:spcBef>
              <a:spcAft>
                <a:spcPts val="1600"/>
              </a:spcAft>
              <a:buSzPts val="1867"/>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ansition/in-between slide" type="tx">
  <p:cSld name="TITLE_AND_BODY">
    <p:spTree>
      <p:nvGrpSpPr>
        <p:cNvPr id="1" name="Shape 201"/>
        <p:cNvGrpSpPr/>
        <p:nvPr/>
      </p:nvGrpSpPr>
      <p:grpSpPr>
        <a:xfrm>
          <a:off x="0" y="0"/>
          <a:ext cx="0" cy="0"/>
          <a:chOff x="0" y="0"/>
          <a:chExt cx="0" cy="0"/>
        </a:xfrm>
      </p:grpSpPr>
      <p:sp>
        <p:nvSpPr>
          <p:cNvPr id="202" name="Google Shape;202;p66"/>
          <p:cNvSpPr txBox="1">
            <a:spLocks noGrp="1"/>
          </p:cNvSpPr>
          <p:nvPr>
            <p:ph type="sldNum" idx="12"/>
          </p:nvPr>
        </p:nvSpPr>
        <p:spPr>
          <a:xfrm>
            <a:off x="11296609" y="6217621"/>
            <a:ext cx="731600" cy="52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03" name="Google Shape;203;p66" descr="inbetween.jpg"/>
          <p:cNvPicPr preferRelativeResize="0"/>
          <p:nvPr/>
        </p:nvPicPr>
        <p:blipFill rotWithShape="1">
          <a:blip r:embed="rId2">
            <a:alphaModFix/>
          </a:blip>
          <a:srcRect/>
          <a:stretch/>
        </p:blipFill>
        <p:spPr>
          <a:xfrm>
            <a:off x="0" y="714"/>
            <a:ext cx="12192000" cy="6856572"/>
          </a:xfrm>
          <a:prstGeom prst="rect">
            <a:avLst/>
          </a:prstGeom>
          <a:noFill/>
          <a:ln>
            <a:noFill/>
          </a:ln>
        </p:spPr>
      </p:pic>
      <p:sp>
        <p:nvSpPr>
          <p:cNvPr id="204" name="Google Shape;204;p66"/>
          <p:cNvSpPr txBox="1">
            <a:spLocks noGrp="1"/>
          </p:cNvSpPr>
          <p:nvPr>
            <p:ph type="title"/>
          </p:nvPr>
        </p:nvSpPr>
        <p:spPr>
          <a:xfrm>
            <a:off x="200" y="2571200"/>
            <a:ext cx="12192000" cy="134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8000"/>
              <a:buNone/>
              <a:defRPr sz="8000">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Points 2">
  <p:cSld name="Text and Points 2">
    <p:spTree>
      <p:nvGrpSpPr>
        <p:cNvPr id="1" name="Shape 205"/>
        <p:cNvGrpSpPr/>
        <p:nvPr/>
      </p:nvGrpSpPr>
      <p:grpSpPr>
        <a:xfrm>
          <a:off x="0" y="0"/>
          <a:ext cx="0" cy="0"/>
          <a:chOff x="0" y="0"/>
          <a:chExt cx="0" cy="0"/>
        </a:xfrm>
      </p:grpSpPr>
      <p:sp>
        <p:nvSpPr>
          <p:cNvPr id="206" name="Google Shape;206;p67"/>
          <p:cNvSpPr txBox="1">
            <a:spLocks noGrp="1"/>
          </p:cNvSpPr>
          <p:nvPr>
            <p:ph type="title"/>
          </p:nvPr>
        </p:nvSpPr>
        <p:spPr>
          <a:xfrm>
            <a:off x="502833" y="896700"/>
            <a:ext cx="2947200" cy="3021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733"/>
              <a:buNone/>
              <a:defRPr sz="3733" b="1">
                <a:solidFill>
                  <a:schemeClr val="dk1"/>
                </a:solidFill>
                <a:latin typeface="Raleway"/>
                <a:ea typeface="Raleway"/>
                <a:cs typeface="Raleway"/>
                <a:sym typeface="Raleway"/>
              </a:defRPr>
            </a:lvl1pPr>
            <a:lvl2pPr lvl="1">
              <a:spcBef>
                <a:spcPts val="0"/>
              </a:spcBef>
              <a:spcAft>
                <a:spcPts val="0"/>
              </a:spcAft>
              <a:buSzPts val="3733"/>
              <a:buFont typeface="Raleway"/>
              <a:buNone/>
              <a:defRPr sz="3733" b="1">
                <a:solidFill>
                  <a:srgbClr val="242424"/>
                </a:solidFill>
                <a:latin typeface="Raleway"/>
                <a:ea typeface="Raleway"/>
                <a:cs typeface="Raleway"/>
                <a:sym typeface="Raleway"/>
              </a:defRPr>
            </a:lvl2pPr>
            <a:lvl3pPr lvl="2">
              <a:spcBef>
                <a:spcPts val="0"/>
              </a:spcBef>
              <a:spcAft>
                <a:spcPts val="0"/>
              </a:spcAft>
              <a:buSzPts val="3733"/>
              <a:buFont typeface="Raleway"/>
              <a:buNone/>
              <a:defRPr sz="3733" b="1">
                <a:solidFill>
                  <a:srgbClr val="242424"/>
                </a:solidFill>
                <a:latin typeface="Raleway"/>
                <a:ea typeface="Raleway"/>
                <a:cs typeface="Raleway"/>
                <a:sym typeface="Raleway"/>
              </a:defRPr>
            </a:lvl3pPr>
            <a:lvl4pPr lvl="3">
              <a:spcBef>
                <a:spcPts val="0"/>
              </a:spcBef>
              <a:spcAft>
                <a:spcPts val="0"/>
              </a:spcAft>
              <a:buSzPts val="3733"/>
              <a:buFont typeface="Raleway"/>
              <a:buNone/>
              <a:defRPr sz="3733" b="1">
                <a:solidFill>
                  <a:srgbClr val="242424"/>
                </a:solidFill>
                <a:latin typeface="Raleway"/>
                <a:ea typeface="Raleway"/>
                <a:cs typeface="Raleway"/>
                <a:sym typeface="Raleway"/>
              </a:defRPr>
            </a:lvl4pPr>
            <a:lvl5pPr lvl="4">
              <a:spcBef>
                <a:spcPts val="0"/>
              </a:spcBef>
              <a:spcAft>
                <a:spcPts val="0"/>
              </a:spcAft>
              <a:buSzPts val="3733"/>
              <a:buFont typeface="Raleway"/>
              <a:buNone/>
              <a:defRPr sz="3733" b="1">
                <a:solidFill>
                  <a:srgbClr val="242424"/>
                </a:solidFill>
                <a:latin typeface="Raleway"/>
                <a:ea typeface="Raleway"/>
                <a:cs typeface="Raleway"/>
                <a:sym typeface="Raleway"/>
              </a:defRPr>
            </a:lvl5pPr>
            <a:lvl6pPr lvl="5">
              <a:spcBef>
                <a:spcPts val="0"/>
              </a:spcBef>
              <a:spcAft>
                <a:spcPts val="0"/>
              </a:spcAft>
              <a:buSzPts val="3733"/>
              <a:buFont typeface="Raleway"/>
              <a:buNone/>
              <a:defRPr sz="3733" b="1">
                <a:solidFill>
                  <a:srgbClr val="242424"/>
                </a:solidFill>
                <a:latin typeface="Raleway"/>
                <a:ea typeface="Raleway"/>
                <a:cs typeface="Raleway"/>
                <a:sym typeface="Raleway"/>
              </a:defRPr>
            </a:lvl6pPr>
            <a:lvl7pPr lvl="6">
              <a:spcBef>
                <a:spcPts val="0"/>
              </a:spcBef>
              <a:spcAft>
                <a:spcPts val="0"/>
              </a:spcAft>
              <a:buSzPts val="3733"/>
              <a:buFont typeface="Raleway"/>
              <a:buNone/>
              <a:defRPr sz="3733" b="1">
                <a:solidFill>
                  <a:srgbClr val="242424"/>
                </a:solidFill>
                <a:latin typeface="Raleway"/>
                <a:ea typeface="Raleway"/>
                <a:cs typeface="Raleway"/>
                <a:sym typeface="Raleway"/>
              </a:defRPr>
            </a:lvl7pPr>
            <a:lvl8pPr lvl="7">
              <a:spcBef>
                <a:spcPts val="0"/>
              </a:spcBef>
              <a:spcAft>
                <a:spcPts val="0"/>
              </a:spcAft>
              <a:buSzPts val="3733"/>
              <a:buFont typeface="Raleway"/>
              <a:buNone/>
              <a:defRPr sz="3733" b="1">
                <a:solidFill>
                  <a:srgbClr val="242424"/>
                </a:solidFill>
                <a:latin typeface="Raleway"/>
                <a:ea typeface="Raleway"/>
                <a:cs typeface="Raleway"/>
                <a:sym typeface="Raleway"/>
              </a:defRPr>
            </a:lvl8pPr>
            <a:lvl9pPr lvl="8">
              <a:spcBef>
                <a:spcPts val="0"/>
              </a:spcBef>
              <a:spcAft>
                <a:spcPts val="0"/>
              </a:spcAft>
              <a:buSzPts val="3733"/>
              <a:buFont typeface="Raleway"/>
              <a:buNone/>
              <a:defRPr sz="3733" b="1">
                <a:solidFill>
                  <a:srgbClr val="242424"/>
                </a:solidFill>
                <a:latin typeface="Raleway"/>
                <a:ea typeface="Raleway"/>
                <a:cs typeface="Raleway"/>
                <a:sym typeface="Raleway"/>
              </a:defRPr>
            </a:lvl9pPr>
          </a:lstStyle>
          <a:p>
            <a:endParaRPr/>
          </a:p>
        </p:txBody>
      </p:sp>
      <p:sp>
        <p:nvSpPr>
          <p:cNvPr id="207" name="Google Shape;207;p67"/>
          <p:cNvSpPr txBox="1">
            <a:spLocks noGrp="1"/>
          </p:cNvSpPr>
          <p:nvPr>
            <p:ph type="title" idx="2"/>
          </p:nvPr>
        </p:nvSpPr>
        <p:spPr>
          <a:xfrm>
            <a:off x="502833" y="3918167"/>
            <a:ext cx="2947200" cy="2043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600">
                <a:solidFill>
                  <a:schemeClr val="dk1"/>
                </a:solidFill>
                <a:latin typeface="Raleway"/>
                <a:ea typeface="Raleway"/>
                <a:cs typeface="Raleway"/>
                <a:sym typeface="Raleway"/>
              </a:defRPr>
            </a:lvl1pPr>
            <a:lvl2pPr lvl="1" algn="r">
              <a:spcBef>
                <a:spcPts val="0"/>
              </a:spcBef>
              <a:spcAft>
                <a:spcPts val="0"/>
              </a:spcAft>
              <a:buSzPts val="1600"/>
              <a:buFont typeface="Raleway"/>
              <a:buNone/>
              <a:defRPr sz="1600">
                <a:solidFill>
                  <a:srgbClr val="1C1C1C"/>
                </a:solidFill>
                <a:latin typeface="Raleway"/>
                <a:ea typeface="Raleway"/>
                <a:cs typeface="Raleway"/>
                <a:sym typeface="Raleway"/>
              </a:defRPr>
            </a:lvl2pPr>
            <a:lvl3pPr lvl="2" algn="r">
              <a:spcBef>
                <a:spcPts val="0"/>
              </a:spcBef>
              <a:spcAft>
                <a:spcPts val="0"/>
              </a:spcAft>
              <a:buSzPts val="1600"/>
              <a:buFont typeface="Raleway"/>
              <a:buNone/>
              <a:defRPr sz="1600">
                <a:solidFill>
                  <a:srgbClr val="1C1C1C"/>
                </a:solidFill>
                <a:latin typeface="Raleway"/>
                <a:ea typeface="Raleway"/>
                <a:cs typeface="Raleway"/>
                <a:sym typeface="Raleway"/>
              </a:defRPr>
            </a:lvl3pPr>
            <a:lvl4pPr lvl="3" algn="r">
              <a:spcBef>
                <a:spcPts val="0"/>
              </a:spcBef>
              <a:spcAft>
                <a:spcPts val="0"/>
              </a:spcAft>
              <a:buSzPts val="1600"/>
              <a:buFont typeface="Raleway"/>
              <a:buNone/>
              <a:defRPr sz="1600">
                <a:solidFill>
                  <a:srgbClr val="1C1C1C"/>
                </a:solidFill>
                <a:latin typeface="Raleway"/>
                <a:ea typeface="Raleway"/>
                <a:cs typeface="Raleway"/>
                <a:sym typeface="Raleway"/>
              </a:defRPr>
            </a:lvl4pPr>
            <a:lvl5pPr lvl="4" algn="r">
              <a:spcBef>
                <a:spcPts val="0"/>
              </a:spcBef>
              <a:spcAft>
                <a:spcPts val="0"/>
              </a:spcAft>
              <a:buSzPts val="1600"/>
              <a:buFont typeface="Raleway"/>
              <a:buNone/>
              <a:defRPr sz="1600">
                <a:solidFill>
                  <a:srgbClr val="1C1C1C"/>
                </a:solidFill>
                <a:latin typeface="Raleway"/>
                <a:ea typeface="Raleway"/>
                <a:cs typeface="Raleway"/>
                <a:sym typeface="Raleway"/>
              </a:defRPr>
            </a:lvl5pPr>
            <a:lvl6pPr lvl="5" algn="r">
              <a:spcBef>
                <a:spcPts val="0"/>
              </a:spcBef>
              <a:spcAft>
                <a:spcPts val="0"/>
              </a:spcAft>
              <a:buSzPts val="1600"/>
              <a:buFont typeface="Raleway"/>
              <a:buNone/>
              <a:defRPr sz="1600">
                <a:solidFill>
                  <a:srgbClr val="1C1C1C"/>
                </a:solidFill>
                <a:latin typeface="Raleway"/>
                <a:ea typeface="Raleway"/>
                <a:cs typeface="Raleway"/>
                <a:sym typeface="Raleway"/>
              </a:defRPr>
            </a:lvl6pPr>
            <a:lvl7pPr lvl="6" algn="r">
              <a:spcBef>
                <a:spcPts val="0"/>
              </a:spcBef>
              <a:spcAft>
                <a:spcPts val="0"/>
              </a:spcAft>
              <a:buSzPts val="1600"/>
              <a:buFont typeface="Raleway"/>
              <a:buNone/>
              <a:defRPr sz="1600">
                <a:solidFill>
                  <a:srgbClr val="1C1C1C"/>
                </a:solidFill>
                <a:latin typeface="Raleway"/>
                <a:ea typeface="Raleway"/>
                <a:cs typeface="Raleway"/>
                <a:sym typeface="Raleway"/>
              </a:defRPr>
            </a:lvl7pPr>
            <a:lvl8pPr lvl="7" algn="r">
              <a:spcBef>
                <a:spcPts val="0"/>
              </a:spcBef>
              <a:spcAft>
                <a:spcPts val="0"/>
              </a:spcAft>
              <a:buSzPts val="1600"/>
              <a:buFont typeface="Raleway"/>
              <a:buNone/>
              <a:defRPr sz="1600">
                <a:solidFill>
                  <a:srgbClr val="1C1C1C"/>
                </a:solidFill>
                <a:latin typeface="Raleway"/>
                <a:ea typeface="Raleway"/>
                <a:cs typeface="Raleway"/>
                <a:sym typeface="Raleway"/>
              </a:defRPr>
            </a:lvl8pPr>
            <a:lvl9pPr lvl="8" algn="r">
              <a:spcBef>
                <a:spcPts val="0"/>
              </a:spcBef>
              <a:spcAft>
                <a:spcPts val="0"/>
              </a:spcAft>
              <a:buSzPts val="1600"/>
              <a:buFont typeface="Raleway"/>
              <a:buNone/>
              <a:defRPr sz="1600">
                <a:solidFill>
                  <a:srgbClr val="1C1C1C"/>
                </a:solidFill>
                <a:latin typeface="Raleway"/>
                <a:ea typeface="Raleway"/>
                <a:cs typeface="Raleway"/>
                <a:sym typeface="Raleway"/>
              </a:defRPr>
            </a:lvl9pPr>
          </a:lstStyle>
          <a:p>
            <a:endParaRPr/>
          </a:p>
        </p:txBody>
      </p:sp>
      <p:sp>
        <p:nvSpPr>
          <p:cNvPr id="208" name="Google Shape;208;p67"/>
          <p:cNvSpPr txBox="1">
            <a:spLocks noGrp="1"/>
          </p:cNvSpPr>
          <p:nvPr>
            <p:ph type="title" idx="3"/>
          </p:nvPr>
        </p:nvSpPr>
        <p:spPr>
          <a:xfrm>
            <a:off x="8448533" y="309933"/>
            <a:ext cx="1136800" cy="8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4800" b="1">
                <a:solidFill>
                  <a:schemeClr val="dk1"/>
                </a:solidFill>
                <a:latin typeface="Raleway"/>
                <a:ea typeface="Raleway"/>
                <a:cs typeface="Raleway"/>
                <a:sym typeface="Raleway"/>
              </a:defRPr>
            </a:lvl1pPr>
            <a:lvl2pPr lvl="1">
              <a:spcBef>
                <a:spcPts val="0"/>
              </a:spcBef>
              <a:spcAft>
                <a:spcPts val="0"/>
              </a:spcAft>
              <a:buSzPts val="4800"/>
              <a:buFont typeface="Raleway"/>
              <a:buNone/>
              <a:defRPr sz="4800" b="1">
                <a:solidFill>
                  <a:srgbClr val="242424"/>
                </a:solidFill>
                <a:latin typeface="Raleway"/>
                <a:ea typeface="Raleway"/>
                <a:cs typeface="Raleway"/>
                <a:sym typeface="Raleway"/>
              </a:defRPr>
            </a:lvl2pPr>
            <a:lvl3pPr lvl="2">
              <a:spcBef>
                <a:spcPts val="0"/>
              </a:spcBef>
              <a:spcAft>
                <a:spcPts val="0"/>
              </a:spcAft>
              <a:buSzPts val="4800"/>
              <a:buFont typeface="Raleway"/>
              <a:buNone/>
              <a:defRPr sz="4800" b="1">
                <a:solidFill>
                  <a:srgbClr val="242424"/>
                </a:solidFill>
                <a:latin typeface="Raleway"/>
                <a:ea typeface="Raleway"/>
                <a:cs typeface="Raleway"/>
                <a:sym typeface="Raleway"/>
              </a:defRPr>
            </a:lvl3pPr>
            <a:lvl4pPr lvl="3">
              <a:spcBef>
                <a:spcPts val="0"/>
              </a:spcBef>
              <a:spcAft>
                <a:spcPts val="0"/>
              </a:spcAft>
              <a:buSzPts val="4800"/>
              <a:buFont typeface="Raleway"/>
              <a:buNone/>
              <a:defRPr sz="4800" b="1">
                <a:solidFill>
                  <a:srgbClr val="242424"/>
                </a:solidFill>
                <a:latin typeface="Raleway"/>
                <a:ea typeface="Raleway"/>
                <a:cs typeface="Raleway"/>
                <a:sym typeface="Raleway"/>
              </a:defRPr>
            </a:lvl4pPr>
            <a:lvl5pPr lvl="4">
              <a:spcBef>
                <a:spcPts val="0"/>
              </a:spcBef>
              <a:spcAft>
                <a:spcPts val="0"/>
              </a:spcAft>
              <a:buSzPts val="4800"/>
              <a:buFont typeface="Raleway"/>
              <a:buNone/>
              <a:defRPr sz="4800" b="1">
                <a:solidFill>
                  <a:srgbClr val="242424"/>
                </a:solidFill>
                <a:latin typeface="Raleway"/>
                <a:ea typeface="Raleway"/>
                <a:cs typeface="Raleway"/>
                <a:sym typeface="Raleway"/>
              </a:defRPr>
            </a:lvl5pPr>
            <a:lvl6pPr lvl="5">
              <a:spcBef>
                <a:spcPts val="0"/>
              </a:spcBef>
              <a:spcAft>
                <a:spcPts val="0"/>
              </a:spcAft>
              <a:buSzPts val="4800"/>
              <a:buFont typeface="Raleway"/>
              <a:buNone/>
              <a:defRPr sz="4800" b="1">
                <a:solidFill>
                  <a:srgbClr val="242424"/>
                </a:solidFill>
                <a:latin typeface="Raleway"/>
                <a:ea typeface="Raleway"/>
                <a:cs typeface="Raleway"/>
                <a:sym typeface="Raleway"/>
              </a:defRPr>
            </a:lvl6pPr>
            <a:lvl7pPr lvl="6">
              <a:spcBef>
                <a:spcPts val="0"/>
              </a:spcBef>
              <a:spcAft>
                <a:spcPts val="0"/>
              </a:spcAft>
              <a:buSzPts val="4800"/>
              <a:buFont typeface="Raleway"/>
              <a:buNone/>
              <a:defRPr sz="4800" b="1">
                <a:solidFill>
                  <a:srgbClr val="242424"/>
                </a:solidFill>
                <a:latin typeface="Raleway"/>
                <a:ea typeface="Raleway"/>
                <a:cs typeface="Raleway"/>
                <a:sym typeface="Raleway"/>
              </a:defRPr>
            </a:lvl7pPr>
            <a:lvl8pPr lvl="7">
              <a:spcBef>
                <a:spcPts val="0"/>
              </a:spcBef>
              <a:spcAft>
                <a:spcPts val="0"/>
              </a:spcAft>
              <a:buSzPts val="4800"/>
              <a:buFont typeface="Raleway"/>
              <a:buNone/>
              <a:defRPr sz="4800" b="1">
                <a:solidFill>
                  <a:srgbClr val="242424"/>
                </a:solidFill>
                <a:latin typeface="Raleway"/>
                <a:ea typeface="Raleway"/>
                <a:cs typeface="Raleway"/>
                <a:sym typeface="Raleway"/>
              </a:defRPr>
            </a:lvl8pPr>
            <a:lvl9pPr lvl="8">
              <a:spcBef>
                <a:spcPts val="0"/>
              </a:spcBef>
              <a:spcAft>
                <a:spcPts val="0"/>
              </a:spcAft>
              <a:buSzPts val="4800"/>
              <a:buFont typeface="Raleway"/>
              <a:buNone/>
              <a:defRPr sz="4800" b="1">
                <a:solidFill>
                  <a:srgbClr val="242424"/>
                </a:solidFill>
                <a:latin typeface="Raleway"/>
                <a:ea typeface="Raleway"/>
                <a:cs typeface="Raleway"/>
                <a:sym typeface="Raleway"/>
              </a:defRPr>
            </a:lvl9pPr>
          </a:lstStyle>
          <a:p>
            <a:endParaRPr/>
          </a:p>
        </p:txBody>
      </p:sp>
      <p:sp>
        <p:nvSpPr>
          <p:cNvPr id="209" name="Google Shape;209;p67"/>
          <p:cNvSpPr txBox="1">
            <a:spLocks noGrp="1"/>
          </p:cNvSpPr>
          <p:nvPr>
            <p:ph type="title" idx="4"/>
          </p:nvPr>
        </p:nvSpPr>
        <p:spPr>
          <a:xfrm>
            <a:off x="8448633" y="1117567"/>
            <a:ext cx="3326000" cy="11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333"/>
              <a:buNone/>
              <a:defRPr sz="1333">
                <a:solidFill>
                  <a:schemeClr val="dk1"/>
                </a:solidFill>
                <a:latin typeface="Raleway"/>
                <a:ea typeface="Raleway"/>
                <a:cs typeface="Raleway"/>
                <a:sym typeface="Raleway"/>
              </a:defRPr>
            </a:lvl1pPr>
            <a:lvl2pPr lvl="1">
              <a:spcBef>
                <a:spcPts val="0"/>
              </a:spcBef>
              <a:spcAft>
                <a:spcPts val="0"/>
              </a:spcAft>
              <a:buSzPts val="1333"/>
              <a:buFont typeface="Raleway"/>
              <a:buNone/>
              <a:defRPr sz="1333">
                <a:solidFill>
                  <a:srgbClr val="1C1C1C"/>
                </a:solidFill>
                <a:latin typeface="Raleway"/>
                <a:ea typeface="Raleway"/>
                <a:cs typeface="Raleway"/>
                <a:sym typeface="Raleway"/>
              </a:defRPr>
            </a:lvl2pPr>
            <a:lvl3pPr lvl="2">
              <a:spcBef>
                <a:spcPts val="0"/>
              </a:spcBef>
              <a:spcAft>
                <a:spcPts val="0"/>
              </a:spcAft>
              <a:buSzPts val="1333"/>
              <a:buFont typeface="Raleway"/>
              <a:buNone/>
              <a:defRPr sz="1333">
                <a:solidFill>
                  <a:srgbClr val="1C1C1C"/>
                </a:solidFill>
                <a:latin typeface="Raleway"/>
                <a:ea typeface="Raleway"/>
                <a:cs typeface="Raleway"/>
                <a:sym typeface="Raleway"/>
              </a:defRPr>
            </a:lvl3pPr>
            <a:lvl4pPr lvl="3">
              <a:spcBef>
                <a:spcPts val="0"/>
              </a:spcBef>
              <a:spcAft>
                <a:spcPts val="0"/>
              </a:spcAft>
              <a:buSzPts val="1333"/>
              <a:buFont typeface="Raleway"/>
              <a:buNone/>
              <a:defRPr sz="1333">
                <a:solidFill>
                  <a:srgbClr val="1C1C1C"/>
                </a:solidFill>
                <a:latin typeface="Raleway"/>
                <a:ea typeface="Raleway"/>
                <a:cs typeface="Raleway"/>
                <a:sym typeface="Raleway"/>
              </a:defRPr>
            </a:lvl4pPr>
            <a:lvl5pPr lvl="4">
              <a:spcBef>
                <a:spcPts val="0"/>
              </a:spcBef>
              <a:spcAft>
                <a:spcPts val="0"/>
              </a:spcAft>
              <a:buSzPts val="1333"/>
              <a:buFont typeface="Raleway"/>
              <a:buNone/>
              <a:defRPr sz="1333">
                <a:solidFill>
                  <a:srgbClr val="1C1C1C"/>
                </a:solidFill>
                <a:latin typeface="Raleway"/>
                <a:ea typeface="Raleway"/>
                <a:cs typeface="Raleway"/>
                <a:sym typeface="Raleway"/>
              </a:defRPr>
            </a:lvl5pPr>
            <a:lvl6pPr lvl="5">
              <a:spcBef>
                <a:spcPts val="0"/>
              </a:spcBef>
              <a:spcAft>
                <a:spcPts val="0"/>
              </a:spcAft>
              <a:buSzPts val="1333"/>
              <a:buFont typeface="Raleway"/>
              <a:buNone/>
              <a:defRPr sz="1333">
                <a:solidFill>
                  <a:srgbClr val="1C1C1C"/>
                </a:solidFill>
                <a:latin typeface="Raleway"/>
                <a:ea typeface="Raleway"/>
                <a:cs typeface="Raleway"/>
                <a:sym typeface="Raleway"/>
              </a:defRPr>
            </a:lvl6pPr>
            <a:lvl7pPr lvl="6">
              <a:spcBef>
                <a:spcPts val="0"/>
              </a:spcBef>
              <a:spcAft>
                <a:spcPts val="0"/>
              </a:spcAft>
              <a:buSzPts val="1333"/>
              <a:buFont typeface="Raleway"/>
              <a:buNone/>
              <a:defRPr sz="1333">
                <a:solidFill>
                  <a:srgbClr val="1C1C1C"/>
                </a:solidFill>
                <a:latin typeface="Raleway"/>
                <a:ea typeface="Raleway"/>
                <a:cs typeface="Raleway"/>
                <a:sym typeface="Raleway"/>
              </a:defRPr>
            </a:lvl7pPr>
            <a:lvl8pPr lvl="7">
              <a:spcBef>
                <a:spcPts val="0"/>
              </a:spcBef>
              <a:spcAft>
                <a:spcPts val="0"/>
              </a:spcAft>
              <a:buSzPts val="1333"/>
              <a:buFont typeface="Raleway"/>
              <a:buNone/>
              <a:defRPr sz="1333">
                <a:solidFill>
                  <a:srgbClr val="1C1C1C"/>
                </a:solidFill>
                <a:latin typeface="Raleway"/>
                <a:ea typeface="Raleway"/>
                <a:cs typeface="Raleway"/>
                <a:sym typeface="Raleway"/>
              </a:defRPr>
            </a:lvl8pPr>
            <a:lvl9pPr lvl="8">
              <a:spcBef>
                <a:spcPts val="0"/>
              </a:spcBef>
              <a:spcAft>
                <a:spcPts val="0"/>
              </a:spcAft>
              <a:buSzPts val="1333"/>
              <a:buFont typeface="Raleway"/>
              <a:buNone/>
              <a:defRPr sz="1333">
                <a:solidFill>
                  <a:srgbClr val="1C1C1C"/>
                </a:solidFill>
                <a:latin typeface="Raleway"/>
                <a:ea typeface="Raleway"/>
                <a:cs typeface="Raleway"/>
                <a:sym typeface="Raleway"/>
              </a:defRPr>
            </a:lvl9pPr>
          </a:lstStyle>
          <a:p>
            <a:endParaRPr/>
          </a:p>
        </p:txBody>
      </p:sp>
      <p:sp>
        <p:nvSpPr>
          <p:cNvPr id="210" name="Google Shape;210;p67"/>
          <p:cNvSpPr txBox="1">
            <a:spLocks noGrp="1"/>
          </p:cNvSpPr>
          <p:nvPr>
            <p:ph type="title" idx="5"/>
          </p:nvPr>
        </p:nvSpPr>
        <p:spPr>
          <a:xfrm>
            <a:off x="8448533" y="2445600"/>
            <a:ext cx="1136800" cy="8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4800" b="1">
                <a:solidFill>
                  <a:schemeClr val="dk1"/>
                </a:solidFill>
                <a:latin typeface="Raleway"/>
                <a:ea typeface="Raleway"/>
                <a:cs typeface="Raleway"/>
                <a:sym typeface="Raleway"/>
              </a:defRPr>
            </a:lvl1pPr>
            <a:lvl2pPr lvl="1">
              <a:spcBef>
                <a:spcPts val="0"/>
              </a:spcBef>
              <a:spcAft>
                <a:spcPts val="0"/>
              </a:spcAft>
              <a:buSzPts val="4800"/>
              <a:buFont typeface="Raleway"/>
              <a:buNone/>
              <a:defRPr sz="4800" b="1">
                <a:solidFill>
                  <a:srgbClr val="242424"/>
                </a:solidFill>
                <a:latin typeface="Raleway"/>
                <a:ea typeface="Raleway"/>
                <a:cs typeface="Raleway"/>
                <a:sym typeface="Raleway"/>
              </a:defRPr>
            </a:lvl2pPr>
            <a:lvl3pPr lvl="2">
              <a:spcBef>
                <a:spcPts val="0"/>
              </a:spcBef>
              <a:spcAft>
                <a:spcPts val="0"/>
              </a:spcAft>
              <a:buSzPts val="4800"/>
              <a:buFont typeface="Raleway"/>
              <a:buNone/>
              <a:defRPr sz="4800" b="1">
                <a:solidFill>
                  <a:srgbClr val="242424"/>
                </a:solidFill>
                <a:latin typeface="Raleway"/>
                <a:ea typeface="Raleway"/>
                <a:cs typeface="Raleway"/>
                <a:sym typeface="Raleway"/>
              </a:defRPr>
            </a:lvl3pPr>
            <a:lvl4pPr lvl="3">
              <a:spcBef>
                <a:spcPts val="0"/>
              </a:spcBef>
              <a:spcAft>
                <a:spcPts val="0"/>
              </a:spcAft>
              <a:buSzPts val="4800"/>
              <a:buFont typeface="Raleway"/>
              <a:buNone/>
              <a:defRPr sz="4800" b="1">
                <a:solidFill>
                  <a:srgbClr val="242424"/>
                </a:solidFill>
                <a:latin typeface="Raleway"/>
                <a:ea typeface="Raleway"/>
                <a:cs typeface="Raleway"/>
                <a:sym typeface="Raleway"/>
              </a:defRPr>
            </a:lvl4pPr>
            <a:lvl5pPr lvl="4">
              <a:spcBef>
                <a:spcPts val="0"/>
              </a:spcBef>
              <a:spcAft>
                <a:spcPts val="0"/>
              </a:spcAft>
              <a:buSzPts val="4800"/>
              <a:buFont typeface="Raleway"/>
              <a:buNone/>
              <a:defRPr sz="4800" b="1">
                <a:solidFill>
                  <a:srgbClr val="242424"/>
                </a:solidFill>
                <a:latin typeface="Raleway"/>
                <a:ea typeface="Raleway"/>
                <a:cs typeface="Raleway"/>
                <a:sym typeface="Raleway"/>
              </a:defRPr>
            </a:lvl5pPr>
            <a:lvl6pPr lvl="5">
              <a:spcBef>
                <a:spcPts val="0"/>
              </a:spcBef>
              <a:spcAft>
                <a:spcPts val="0"/>
              </a:spcAft>
              <a:buSzPts val="4800"/>
              <a:buFont typeface="Raleway"/>
              <a:buNone/>
              <a:defRPr sz="4800" b="1">
                <a:solidFill>
                  <a:srgbClr val="242424"/>
                </a:solidFill>
                <a:latin typeface="Raleway"/>
                <a:ea typeface="Raleway"/>
                <a:cs typeface="Raleway"/>
                <a:sym typeface="Raleway"/>
              </a:defRPr>
            </a:lvl6pPr>
            <a:lvl7pPr lvl="6">
              <a:spcBef>
                <a:spcPts val="0"/>
              </a:spcBef>
              <a:spcAft>
                <a:spcPts val="0"/>
              </a:spcAft>
              <a:buSzPts val="4800"/>
              <a:buFont typeface="Raleway"/>
              <a:buNone/>
              <a:defRPr sz="4800" b="1">
                <a:solidFill>
                  <a:srgbClr val="242424"/>
                </a:solidFill>
                <a:latin typeface="Raleway"/>
                <a:ea typeface="Raleway"/>
                <a:cs typeface="Raleway"/>
                <a:sym typeface="Raleway"/>
              </a:defRPr>
            </a:lvl7pPr>
            <a:lvl8pPr lvl="7">
              <a:spcBef>
                <a:spcPts val="0"/>
              </a:spcBef>
              <a:spcAft>
                <a:spcPts val="0"/>
              </a:spcAft>
              <a:buSzPts val="4800"/>
              <a:buFont typeface="Raleway"/>
              <a:buNone/>
              <a:defRPr sz="4800" b="1">
                <a:solidFill>
                  <a:srgbClr val="242424"/>
                </a:solidFill>
                <a:latin typeface="Raleway"/>
                <a:ea typeface="Raleway"/>
                <a:cs typeface="Raleway"/>
                <a:sym typeface="Raleway"/>
              </a:defRPr>
            </a:lvl8pPr>
            <a:lvl9pPr lvl="8">
              <a:spcBef>
                <a:spcPts val="0"/>
              </a:spcBef>
              <a:spcAft>
                <a:spcPts val="0"/>
              </a:spcAft>
              <a:buSzPts val="4800"/>
              <a:buFont typeface="Raleway"/>
              <a:buNone/>
              <a:defRPr sz="4800" b="1">
                <a:solidFill>
                  <a:srgbClr val="242424"/>
                </a:solidFill>
                <a:latin typeface="Raleway"/>
                <a:ea typeface="Raleway"/>
                <a:cs typeface="Raleway"/>
                <a:sym typeface="Raleway"/>
              </a:defRPr>
            </a:lvl9pPr>
          </a:lstStyle>
          <a:p>
            <a:endParaRPr/>
          </a:p>
        </p:txBody>
      </p:sp>
      <p:sp>
        <p:nvSpPr>
          <p:cNvPr id="211" name="Google Shape;211;p67"/>
          <p:cNvSpPr txBox="1">
            <a:spLocks noGrp="1"/>
          </p:cNvSpPr>
          <p:nvPr>
            <p:ph type="title" idx="6"/>
          </p:nvPr>
        </p:nvSpPr>
        <p:spPr>
          <a:xfrm>
            <a:off x="8448633" y="3253233"/>
            <a:ext cx="3326000" cy="11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333"/>
              <a:buNone/>
              <a:defRPr sz="1333">
                <a:solidFill>
                  <a:schemeClr val="dk1"/>
                </a:solidFill>
                <a:latin typeface="Raleway"/>
                <a:ea typeface="Raleway"/>
                <a:cs typeface="Raleway"/>
                <a:sym typeface="Raleway"/>
              </a:defRPr>
            </a:lvl1pPr>
            <a:lvl2pPr lvl="1">
              <a:spcBef>
                <a:spcPts val="0"/>
              </a:spcBef>
              <a:spcAft>
                <a:spcPts val="0"/>
              </a:spcAft>
              <a:buSzPts val="1333"/>
              <a:buFont typeface="Raleway"/>
              <a:buNone/>
              <a:defRPr sz="1333">
                <a:solidFill>
                  <a:srgbClr val="1C1C1C"/>
                </a:solidFill>
                <a:latin typeface="Raleway"/>
                <a:ea typeface="Raleway"/>
                <a:cs typeface="Raleway"/>
                <a:sym typeface="Raleway"/>
              </a:defRPr>
            </a:lvl2pPr>
            <a:lvl3pPr lvl="2">
              <a:spcBef>
                <a:spcPts val="0"/>
              </a:spcBef>
              <a:spcAft>
                <a:spcPts val="0"/>
              </a:spcAft>
              <a:buSzPts val="1333"/>
              <a:buFont typeface="Raleway"/>
              <a:buNone/>
              <a:defRPr sz="1333">
                <a:solidFill>
                  <a:srgbClr val="1C1C1C"/>
                </a:solidFill>
                <a:latin typeface="Raleway"/>
                <a:ea typeface="Raleway"/>
                <a:cs typeface="Raleway"/>
                <a:sym typeface="Raleway"/>
              </a:defRPr>
            </a:lvl3pPr>
            <a:lvl4pPr lvl="3">
              <a:spcBef>
                <a:spcPts val="0"/>
              </a:spcBef>
              <a:spcAft>
                <a:spcPts val="0"/>
              </a:spcAft>
              <a:buSzPts val="1333"/>
              <a:buFont typeface="Raleway"/>
              <a:buNone/>
              <a:defRPr sz="1333">
                <a:solidFill>
                  <a:srgbClr val="1C1C1C"/>
                </a:solidFill>
                <a:latin typeface="Raleway"/>
                <a:ea typeface="Raleway"/>
                <a:cs typeface="Raleway"/>
                <a:sym typeface="Raleway"/>
              </a:defRPr>
            </a:lvl4pPr>
            <a:lvl5pPr lvl="4">
              <a:spcBef>
                <a:spcPts val="0"/>
              </a:spcBef>
              <a:spcAft>
                <a:spcPts val="0"/>
              </a:spcAft>
              <a:buSzPts val="1333"/>
              <a:buFont typeface="Raleway"/>
              <a:buNone/>
              <a:defRPr sz="1333">
                <a:solidFill>
                  <a:srgbClr val="1C1C1C"/>
                </a:solidFill>
                <a:latin typeface="Raleway"/>
                <a:ea typeface="Raleway"/>
                <a:cs typeface="Raleway"/>
                <a:sym typeface="Raleway"/>
              </a:defRPr>
            </a:lvl5pPr>
            <a:lvl6pPr lvl="5">
              <a:spcBef>
                <a:spcPts val="0"/>
              </a:spcBef>
              <a:spcAft>
                <a:spcPts val="0"/>
              </a:spcAft>
              <a:buSzPts val="1333"/>
              <a:buFont typeface="Raleway"/>
              <a:buNone/>
              <a:defRPr sz="1333">
                <a:solidFill>
                  <a:srgbClr val="1C1C1C"/>
                </a:solidFill>
                <a:latin typeface="Raleway"/>
                <a:ea typeface="Raleway"/>
                <a:cs typeface="Raleway"/>
                <a:sym typeface="Raleway"/>
              </a:defRPr>
            </a:lvl6pPr>
            <a:lvl7pPr lvl="6">
              <a:spcBef>
                <a:spcPts val="0"/>
              </a:spcBef>
              <a:spcAft>
                <a:spcPts val="0"/>
              </a:spcAft>
              <a:buSzPts val="1333"/>
              <a:buFont typeface="Raleway"/>
              <a:buNone/>
              <a:defRPr sz="1333">
                <a:solidFill>
                  <a:srgbClr val="1C1C1C"/>
                </a:solidFill>
                <a:latin typeface="Raleway"/>
                <a:ea typeface="Raleway"/>
                <a:cs typeface="Raleway"/>
                <a:sym typeface="Raleway"/>
              </a:defRPr>
            </a:lvl7pPr>
            <a:lvl8pPr lvl="7">
              <a:spcBef>
                <a:spcPts val="0"/>
              </a:spcBef>
              <a:spcAft>
                <a:spcPts val="0"/>
              </a:spcAft>
              <a:buSzPts val="1333"/>
              <a:buFont typeface="Raleway"/>
              <a:buNone/>
              <a:defRPr sz="1333">
                <a:solidFill>
                  <a:srgbClr val="1C1C1C"/>
                </a:solidFill>
                <a:latin typeface="Raleway"/>
                <a:ea typeface="Raleway"/>
                <a:cs typeface="Raleway"/>
                <a:sym typeface="Raleway"/>
              </a:defRPr>
            </a:lvl8pPr>
            <a:lvl9pPr lvl="8">
              <a:spcBef>
                <a:spcPts val="0"/>
              </a:spcBef>
              <a:spcAft>
                <a:spcPts val="0"/>
              </a:spcAft>
              <a:buSzPts val="1333"/>
              <a:buFont typeface="Raleway"/>
              <a:buNone/>
              <a:defRPr sz="1333">
                <a:solidFill>
                  <a:srgbClr val="1C1C1C"/>
                </a:solidFill>
                <a:latin typeface="Raleway"/>
                <a:ea typeface="Raleway"/>
                <a:cs typeface="Raleway"/>
                <a:sym typeface="Raleway"/>
              </a:defRPr>
            </a:lvl9pPr>
          </a:lstStyle>
          <a:p>
            <a:endParaRPr/>
          </a:p>
        </p:txBody>
      </p:sp>
      <p:sp>
        <p:nvSpPr>
          <p:cNvPr id="212" name="Google Shape;212;p67"/>
          <p:cNvSpPr txBox="1">
            <a:spLocks noGrp="1"/>
          </p:cNvSpPr>
          <p:nvPr>
            <p:ph type="title" idx="7"/>
          </p:nvPr>
        </p:nvSpPr>
        <p:spPr>
          <a:xfrm>
            <a:off x="8448533" y="4581267"/>
            <a:ext cx="1136800" cy="8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4800" b="1">
                <a:solidFill>
                  <a:schemeClr val="dk1"/>
                </a:solidFill>
                <a:latin typeface="Raleway"/>
                <a:ea typeface="Raleway"/>
                <a:cs typeface="Raleway"/>
                <a:sym typeface="Raleway"/>
              </a:defRPr>
            </a:lvl1pPr>
            <a:lvl2pPr lvl="1">
              <a:spcBef>
                <a:spcPts val="0"/>
              </a:spcBef>
              <a:spcAft>
                <a:spcPts val="0"/>
              </a:spcAft>
              <a:buSzPts val="4800"/>
              <a:buFont typeface="Raleway"/>
              <a:buNone/>
              <a:defRPr sz="4800" b="1">
                <a:solidFill>
                  <a:srgbClr val="242424"/>
                </a:solidFill>
                <a:latin typeface="Raleway"/>
                <a:ea typeface="Raleway"/>
                <a:cs typeface="Raleway"/>
                <a:sym typeface="Raleway"/>
              </a:defRPr>
            </a:lvl2pPr>
            <a:lvl3pPr lvl="2">
              <a:spcBef>
                <a:spcPts val="0"/>
              </a:spcBef>
              <a:spcAft>
                <a:spcPts val="0"/>
              </a:spcAft>
              <a:buSzPts val="4800"/>
              <a:buFont typeface="Raleway"/>
              <a:buNone/>
              <a:defRPr sz="4800" b="1">
                <a:solidFill>
                  <a:srgbClr val="242424"/>
                </a:solidFill>
                <a:latin typeface="Raleway"/>
                <a:ea typeface="Raleway"/>
                <a:cs typeface="Raleway"/>
                <a:sym typeface="Raleway"/>
              </a:defRPr>
            </a:lvl3pPr>
            <a:lvl4pPr lvl="3">
              <a:spcBef>
                <a:spcPts val="0"/>
              </a:spcBef>
              <a:spcAft>
                <a:spcPts val="0"/>
              </a:spcAft>
              <a:buSzPts val="4800"/>
              <a:buFont typeface="Raleway"/>
              <a:buNone/>
              <a:defRPr sz="4800" b="1">
                <a:solidFill>
                  <a:srgbClr val="242424"/>
                </a:solidFill>
                <a:latin typeface="Raleway"/>
                <a:ea typeface="Raleway"/>
                <a:cs typeface="Raleway"/>
                <a:sym typeface="Raleway"/>
              </a:defRPr>
            </a:lvl4pPr>
            <a:lvl5pPr lvl="4">
              <a:spcBef>
                <a:spcPts val="0"/>
              </a:spcBef>
              <a:spcAft>
                <a:spcPts val="0"/>
              </a:spcAft>
              <a:buSzPts val="4800"/>
              <a:buFont typeface="Raleway"/>
              <a:buNone/>
              <a:defRPr sz="4800" b="1">
                <a:solidFill>
                  <a:srgbClr val="242424"/>
                </a:solidFill>
                <a:latin typeface="Raleway"/>
                <a:ea typeface="Raleway"/>
                <a:cs typeface="Raleway"/>
                <a:sym typeface="Raleway"/>
              </a:defRPr>
            </a:lvl5pPr>
            <a:lvl6pPr lvl="5">
              <a:spcBef>
                <a:spcPts val="0"/>
              </a:spcBef>
              <a:spcAft>
                <a:spcPts val="0"/>
              </a:spcAft>
              <a:buSzPts val="4800"/>
              <a:buFont typeface="Raleway"/>
              <a:buNone/>
              <a:defRPr sz="4800" b="1">
                <a:solidFill>
                  <a:srgbClr val="242424"/>
                </a:solidFill>
                <a:latin typeface="Raleway"/>
                <a:ea typeface="Raleway"/>
                <a:cs typeface="Raleway"/>
                <a:sym typeface="Raleway"/>
              </a:defRPr>
            </a:lvl6pPr>
            <a:lvl7pPr lvl="6">
              <a:spcBef>
                <a:spcPts val="0"/>
              </a:spcBef>
              <a:spcAft>
                <a:spcPts val="0"/>
              </a:spcAft>
              <a:buSzPts val="4800"/>
              <a:buFont typeface="Raleway"/>
              <a:buNone/>
              <a:defRPr sz="4800" b="1">
                <a:solidFill>
                  <a:srgbClr val="242424"/>
                </a:solidFill>
                <a:latin typeface="Raleway"/>
                <a:ea typeface="Raleway"/>
                <a:cs typeface="Raleway"/>
                <a:sym typeface="Raleway"/>
              </a:defRPr>
            </a:lvl7pPr>
            <a:lvl8pPr lvl="7">
              <a:spcBef>
                <a:spcPts val="0"/>
              </a:spcBef>
              <a:spcAft>
                <a:spcPts val="0"/>
              </a:spcAft>
              <a:buSzPts val="4800"/>
              <a:buFont typeface="Raleway"/>
              <a:buNone/>
              <a:defRPr sz="4800" b="1">
                <a:solidFill>
                  <a:srgbClr val="242424"/>
                </a:solidFill>
                <a:latin typeface="Raleway"/>
                <a:ea typeface="Raleway"/>
                <a:cs typeface="Raleway"/>
                <a:sym typeface="Raleway"/>
              </a:defRPr>
            </a:lvl8pPr>
            <a:lvl9pPr lvl="8">
              <a:spcBef>
                <a:spcPts val="0"/>
              </a:spcBef>
              <a:spcAft>
                <a:spcPts val="0"/>
              </a:spcAft>
              <a:buSzPts val="4800"/>
              <a:buFont typeface="Raleway"/>
              <a:buNone/>
              <a:defRPr sz="4800" b="1">
                <a:solidFill>
                  <a:srgbClr val="242424"/>
                </a:solidFill>
                <a:latin typeface="Raleway"/>
                <a:ea typeface="Raleway"/>
                <a:cs typeface="Raleway"/>
                <a:sym typeface="Raleway"/>
              </a:defRPr>
            </a:lvl9pPr>
          </a:lstStyle>
          <a:p>
            <a:endParaRPr/>
          </a:p>
        </p:txBody>
      </p:sp>
      <p:sp>
        <p:nvSpPr>
          <p:cNvPr id="213" name="Google Shape;213;p67"/>
          <p:cNvSpPr txBox="1">
            <a:spLocks noGrp="1"/>
          </p:cNvSpPr>
          <p:nvPr>
            <p:ph type="title" idx="8"/>
          </p:nvPr>
        </p:nvSpPr>
        <p:spPr>
          <a:xfrm>
            <a:off x="8448633" y="5388900"/>
            <a:ext cx="3326000" cy="11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333"/>
              <a:buNone/>
              <a:defRPr sz="1333">
                <a:solidFill>
                  <a:schemeClr val="dk1"/>
                </a:solidFill>
                <a:latin typeface="Raleway"/>
                <a:ea typeface="Raleway"/>
                <a:cs typeface="Raleway"/>
                <a:sym typeface="Raleway"/>
              </a:defRPr>
            </a:lvl1pPr>
            <a:lvl2pPr lvl="1">
              <a:spcBef>
                <a:spcPts val="0"/>
              </a:spcBef>
              <a:spcAft>
                <a:spcPts val="0"/>
              </a:spcAft>
              <a:buSzPts val="1333"/>
              <a:buFont typeface="Raleway"/>
              <a:buNone/>
              <a:defRPr sz="1333">
                <a:solidFill>
                  <a:srgbClr val="1C1C1C"/>
                </a:solidFill>
                <a:latin typeface="Raleway"/>
                <a:ea typeface="Raleway"/>
                <a:cs typeface="Raleway"/>
                <a:sym typeface="Raleway"/>
              </a:defRPr>
            </a:lvl2pPr>
            <a:lvl3pPr lvl="2">
              <a:spcBef>
                <a:spcPts val="0"/>
              </a:spcBef>
              <a:spcAft>
                <a:spcPts val="0"/>
              </a:spcAft>
              <a:buSzPts val="1333"/>
              <a:buFont typeface="Raleway"/>
              <a:buNone/>
              <a:defRPr sz="1333">
                <a:solidFill>
                  <a:srgbClr val="1C1C1C"/>
                </a:solidFill>
                <a:latin typeface="Raleway"/>
                <a:ea typeface="Raleway"/>
                <a:cs typeface="Raleway"/>
                <a:sym typeface="Raleway"/>
              </a:defRPr>
            </a:lvl3pPr>
            <a:lvl4pPr lvl="3">
              <a:spcBef>
                <a:spcPts val="0"/>
              </a:spcBef>
              <a:spcAft>
                <a:spcPts val="0"/>
              </a:spcAft>
              <a:buSzPts val="1333"/>
              <a:buFont typeface="Raleway"/>
              <a:buNone/>
              <a:defRPr sz="1333">
                <a:solidFill>
                  <a:srgbClr val="1C1C1C"/>
                </a:solidFill>
                <a:latin typeface="Raleway"/>
                <a:ea typeface="Raleway"/>
                <a:cs typeface="Raleway"/>
                <a:sym typeface="Raleway"/>
              </a:defRPr>
            </a:lvl4pPr>
            <a:lvl5pPr lvl="4">
              <a:spcBef>
                <a:spcPts val="0"/>
              </a:spcBef>
              <a:spcAft>
                <a:spcPts val="0"/>
              </a:spcAft>
              <a:buSzPts val="1333"/>
              <a:buFont typeface="Raleway"/>
              <a:buNone/>
              <a:defRPr sz="1333">
                <a:solidFill>
                  <a:srgbClr val="1C1C1C"/>
                </a:solidFill>
                <a:latin typeface="Raleway"/>
                <a:ea typeface="Raleway"/>
                <a:cs typeface="Raleway"/>
                <a:sym typeface="Raleway"/>
              </a:defRPr>
            </a:lvl5pPr>
            <a:lvl6pPr lvl="5">
              <a:spcBef>
                <a:spcPts val="0"/>
              </a:spcBef>
              <a:spcAft>
                <a:spcPts val="0"/>
              </a:spcAft>
              <a:buSzPts val="1333"/>
              <a:buFont typeface="Raleway"/>
              <a:buNone/>
              <a:defRPr sz="1333">
                <a:solidFill>
                  <a:srgbClr val="1C1C1C"/>
                </a:solidFill>
                <a:latin typeface="Raleway"/>
                <a:ea typeface="Raleway"/>
                <a:cs typeface="Raleway"/>
                <a:sym typeface="Raleway"/>
              </a:defRPr>
            </a:lvl6pPr>
            <a:lvl7pPr lvl="6">
              <a:spcBef>
                <a:spcPts val="0"/>
              </a:spcBef>
              <a:spcAft>
                <a:spcPts val="0"/>
              </a:spcAft>
              <a:buSzPts val="1333"/>
              <a:buFont typeface="Raleway"/>
              <a:buNone/>
              <a:defRPr sz="1333">
                <a:solidFill>
                  <a:srgbClr val="1C1C1C"/>
                </a:solidFill>
                <a:latin typeface="Raleway"/>
                <a:ea typeface="Raleway"/>
                <a:cs typeface="Raleway"/>
                <a:sym typeface="Raleway"/>
              </a:defRPr>
            </a:lvl7pPr>
            <a:lvl8pPr lvl="7">
              <a:spcBef>
                <a:spcPts val="0"/>
              </a:spcBef>
              <a:spcAft>
                <a:spcPts val="0"/>
              </a:spcAft>
              <a:buSzPts val="1333"/>
              <a:buFont typeface="Raleway"/>
              <a:buNone/>
              <a:defRPr sz="1333">
                <a:solidFill>
                  <a:srgbClr val="1C1C1C"/>
                </a:solidFill>
                <a:latin typeface="Raleway"/>
                <a:ea typeface="Raleway"/>
                <a:cs typeface="Raleway"/>
                <a:sym typeface="Raleway"/>
              </a:defRPr>
            </a:lvl8pPr>
            <a:lvl9pPr lvl="8">
              <a:spcBef>
                <a:spcPts val="0"/>
              </a:spcBef>
              <a:spcAft>
                <a:spcPts val="0"/>
              </a:spcAft>
              <a:buSzPts val="1333"/>
              <a:buFont typeface="Raleway"/>
              <a:buNone/>
              <a:defRPr sz="1333">
                <a:solidFill>
                  <a:srgbClr val="1C1C1C"/>
                </a:solidFill>
                <a:latin typeface="Raleway"/>
                <a:ea typeface="Raleway"/>
                <a:cs typeface="Raleway"/>
                <a:sym typeface="Raleway"/>
              </a:defRPr>
            </a:lvl9pPr>
          </a:lstStyle>
          <a:p>
            <a:endParaRPr/>
          </a:p>
        </p:txBody>
      </p:sp>
      <p:sp>
        <p:nvSpPr>
          <p:cNvPr id="214" name="Google Shape;214;p67"/>
          <p:cNvSpPr>
            <a:spLocks noGrp="1"/>
          </p:cNvSpPr>
          <p:nvPr>
            <p:ph type="pic" idx="9"/>
          </p:nvPr>
        </p:nvSpPr>
        <p:spPr>
          <a:xfrm>
            <a:off x="4063700" y="0"/>
            <a:ext cx="4063600" cy="6858000"/>
          </a:xfrm>
          <a:prstGeom prst="rect">
            <a:avLst/>
          </a:prstGeom>
          <a:solidFill>
            <a:schemeClr val="dk2"/>
          </a:solidFill>
          <a:ln>
            <a:noFill/>
          </a:ln>
        </p:spPr>
      </p:sp>
      <p:sp>
        <p:nvSpPr>
          <p:cNvPr id="215" name="Google Shape;215;p67"/>
          <p:cNvSpPr txBox="1">
            <a:spLocks noGrp="1"/>
          </p:cNvSpPr>
          <p:nvPr>
            <p:ph type="sldNum" idx="12"/>
          </p:nvPr>
        </p:nvSpPr>
        <p:spPr>
          <a:xfrm>
            <a:off x="0" y="6333200"/>
            <a:ext cx="731600" cy="524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buNone/>
              <a:defRPr sz="1600" b="1" i="0">
                <a:solidFill>
                  <a:schemeClr val="dk1"/>
                </a:solidFill>
                <a:latin typeface="Raleway"/>
                <a:ea typeface="Raleway"/>
                <a:cs typeface="Raleway"/>
                <a:sym typeface="Raleway"/>
              </a:defRPr>
            </a:lvl1pPr>
            <a:lvl2pPr marL="0" marR="0" lvl="1" indent="0" algn="ctr" rtl="0">
              <a:spcBef>
                <a:spcPts val="0"/>
              </a:spcBef>
              <a:buNone/>
              <a:defRPr sz="1600" b="1" i="0">
                <a:solidFill>
                  <a:schemeClr val="dk1"/>
                </a:solidFill>
                <a:latin typeface="Raleway"/>
                <a:ea typeface="Raleway"/>
                <a:cs typeface="Raleway"/>
                <a:sym typeface="Raleway"/>
              </a:defRPr>
            </a:lvl2pPr>
            <a:lvl3pPr marL="0" marR="0" lvl="2" indent="0" algn="ctr" rtl="0">
              <a:spcBef>
                <a:spcPts val="0"/>
              </a:spcBef>
              <a:buNone/>
              <a:defRPr sz="1600" b="1" i="0">
                <a:solidFill>
                  <a:schemeClr val="dk1"/>
                </a:solidFill>
                <a:latin typeface="Raleway"/>
                <a:ea typeface="Raleway"/>
                <a:cs typeface="Raleway"/>
                <a:sym typeface="Raleway"/>
              </a:defRPr>
            </a:lvl3pPr>
            <a:lvl4pPr marL="0" marR="0" lvl="3" indent="0" algn="ctr" rtl="0">
              <a:spcBef>
                <a:spcPts val="0"/>
              </a:spcBef>
              <a:buNone/>
              <a:defRPr sz="1600" b="1" i="0">
                <a:solidFill>
                  <a:schemeClr val="dk1"/>
                </a:solidFill>
                <a:latin typeface="Raleway"/>
                <a:ea typeface="Raleway"/>
                <a:cs typeface="Raleway"/>
                <a:sym typeface="Raleway"/>
              </a:defRPr>
            </a:lvl4pPr>
            <a:lvl5pPr marL="0" marR="0" lvl="4" indent="0" algn="ctr" rtl="0">
              <a:spcBef>
                <a:spcPts val="0"/>
              </a:spcBef>
              <a:buNone/>
              <a:defRPr sz="1600" b="1" i="0">
                <a:solidFill>
                  <a:schemeClr val="dk1"/>
                </a:solidFill>
                <a:latin typeface="Raleway"/>
                <a:ea typeface="Raleway"/>
                <a:cs typeface="Raleway"/>
                <a:sym typeface="Raleway"/>
              </a:defRPr>
            </a:lvl5pPr>
            <a:lvl6pPr marL="0" marR="0" lvl="5" indent="0" algn="ctr" rtl="0">
              <a:spcBef>
                <a:spcPts val="0"/>
              </a:spcBef>
              <a:buNone/>
              <a:defRPr sz="1600" b="1" i="0">
                <a:solidFill>
                  <a:schemeClr val="dk1"/>
                </a:solidFill>
                <a:latin typeface="Raleway"/>
                <a:ea typeface="Raleway"/>
                <a:cs typeface="Raleway"/>
                <a:sym typeface="Raleway"/>
              </a:defRPr>
            </a:lvl6pPr>
            <a:lvl7pPr marL="0" marR="0" lvl="6" indent="0" algn="ctr" rtl="0">
              <a:spcBef>
                <a:spcPts val="0"/>
              </a:spcBef>
              <a:buNone/>
              <a:defRPr sz="1600" b="1" i="0">
                <a:solidFill>
                  <a:schemeClr val="dk1"/>
                </a:solidFill>
                <a:latin typeface="Raleway"/>
                <a:ea typeface="Raleway"/>
                <a:cs typeface="Raleway"/>
                <a:sym typeface="Raleway"/>
              </a:defRPr>
            </a:lvl7pPr>
            <a:lvl8pPr marL="0" marR="0" lvl="7" indent="0" algn="ctr" rtl="0">
              <a:spcBef>
                <a:spcPts val="0"/>
              </a:spcBef>
              <a:buNone/>
              <a:defRPr sz="1600" b="1" i="0">
                <a:solidFill>
                  <a:schemeClr val="dk1"/>
                </a:solidFill>
                <a:latin typeface="Raleway"/>
                <a:ea typeface="Raleway"/>
                <a:cs typeface="Raleway"/>
                <a:sym typeface="Raleway"/>
              </a:defRPr>
            </a:lvl8pPr>
            <a:lvl9pPr marL="0" marR="0" lvl="8" indent="0" algn="ctr" rtl="0">
              <a:spcBef>
                <a:spcPts val="0"/>
              </a:spcBef>
              <a:buNone/>
              <a:defRPr sz="1600" b="1" i="0">
                <a:solidFill>
                  <a:schemeClr val="dk1"/>
                </a:solidFill>
                <a:latin typeface="Raleway"/>
                <a:ea typeface="Raleway"/>
                <a:cs typeface="Raleway"/>
                <a:sym typeface="Ralew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6"/>
        <p:cNvGrpSpPr/>
        <p:nvPr/>
      </p:nvGrpSpPr>
      <p:grpSpPr>
        <a:xfrm>
          <a:off x="0" y="0"/>
          <a:ext cx="0" cy="0"/>
          <a:chOff x="0" y="0"/>
          <a:chExt cx="0" cy="0"/>
        </a:xfrm>
      </p:grpSpPr>
      <p:sp>
        <p:nvSpPr>
          <p:cNvPr id="217" name="Google Shape;217;p68"/>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18" name="Google Shape;218;p68"/>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2400"/>
              <a:buNone/>
              <a:defRPr sz="2400"/>
            </a:lvl1pPr>
            <a:lvl2pPr lvl="1" algn="ctr">
              <a:lnSpc>
                <a:spcPct val="115000"/>
              </a:lnSpc>
              <a:spcBef>
                <a:spcPts val="1600"/>
              </a:spcBef>
              <a:spcAft>
                <a:spcPts val="0"/>
              </a:spcAft>
              <a:buSzPts val="2000"/>
              <a:buNone/>
              <a:defRPr sz="2000"/>
            </a:lvl2pPr>
            <a:lvl3pPr lvl="2" algn="ctr">
              <a:lnSpc>
                <a:spcPct val="115000"/>
              </a:lnSpc>
              <a:spcBef>
                <a:spcPts val="1600"/>
              </a:spcBef>
              <a:spcAft>
                <a:spcPts val="0"/>
              </a:spcAft>
              <a:buSzPts val="1800"/>
              <a:buNone/>
              <a:defRPr sz="1800"/>
            </a:lvl3pPr>
            <a:lvl4pPr lvl="3" algn="ctr">
              <a:lnSpc>
                <a:spcPct val="115000"/>
              </a:lnSpc>
              <a:spcBef>
                <a:spcPts val="1600"/>
              </a:spcBef>
              <a:spcAft>
                <a:spcPts val="0"/>
              </a:spcAft>
              <a:buSzPts val="1600"/>
              <a:buNone/>
              <a:defRPr sz="1600"/>
            </a:lvl4pPr>
            <a:lvl5pPr lvl="4" algn="ctr">
              <a:lnSpc>
                <a:spcPct val="115000"/>
              </a:lnSpc>
              <a:spcBef>
                <a:spcPts val="1600"/>
              </a:spcBef>
              <a:spcAft>
                <a:spcPts val="0"/>
              </a:spcAft>
              <a:buSzPts val="1600"/>
              <a:buNone/>
              <a:defRPr sz="1600"/>
            </a:lvl5pPr>
            <a:lvl6pPr lvl="5" algn="ctr">
              <a:lnSpc>
                <a:spcPct val="115000"/>
              </a:lnSpc>
              <a:spcBef>
                <a:spcPts val="1600"/>
              </a:spcBef>
              <a:spcAft>
                <a:spcPts val="0"/>
              </a:spcAft>
              <a:buSzPts val="1600"/>
              <a:buNone/>
              <a:defRPr sz="1600"/>
            </a:lvl6pPr>
            <a:lvl7pPr lvl="6" algn="ctr">
              <a:lnSpc>
                <a:spcPct val="115000"/>
              </a:lnSpc>
              <a:spcBef>
                <a:spcPts val="1600"/>
              </a:spcBef>
              <a:spcAft>
                <a:spcPts val="0"/>
              </a:spcAft>
              <a:buSzPts val="1600"/>
              <a:buNone/>
              <a:defRPr sz="1600"/>
            </a:lvl7pPr>
            <a:lvl8pPr lvl="7" algn="ctr">
              <a:lnSpc>
                <a:spcPct val="115000"/>
              </a:lnSpc>
              <a:spcBef>
                <a:spcPts val="1600"/>
              </a:spcBef>
              <a:spcAft>
                <a:spcPts val="0"/>
              </a:spcAft>
              <a:buSzPts val="1600"/>
              <a:buNone/>
              <a:defRPr sz="1600"/>
            </a:lvl8pPr>
            <a:lvl9pPr lvl="8" algn="ctr">
              <a:lnSpc>
                <a:spcPct val="115000"/>
              </a:lnSpc>
              <a:spcBef>
                <a:spcPts val="1600"/>
              </a:spcBef>
              <a:spcAft>
                <a:spcPts val="1600"/>
              </a:spcAft>
              <a:buSzPts val="1600"/>
              <a:buNone/>
              <a:defRPr sz="1600"/>
            </a:lvl9pPr>
          </a:lstStyle>
          <a:p>
            <a:endParaRPr/>
          </a:p>
        </p:txBody>
      </p:sp>
      <p:sp>
        <p:nvSpPr>
          <p:cNvPr id="219" name="Google Shape;219;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 name="Google Shape;220;p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 name="Google Shape;221;p6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5"/>
        <p:cNvGrpSpPr/>
        <p:nvPr/>
      </p:nvGrpSpPr>
      <p:grpSpPr>
        <a:xfrm>
          <a:off x="0" y="0"/>
          <a:ext cx="0" cy="0"/>
          <a:chOff x="0" y="0"/>
          <a:chExt cx="0" cy="0"/>
        </a:xfrm>
      </p:grpSpPr>
      <p:sp>
        <p:nvSpPr>
          <p:cNvPr id="226" name="Google Shape;226;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41313"/>
              </a:buClr>
              <a:buSzPts val="4400"/>
              <a:buFont typeface="Trebuchet MS"/>
              <a:buNone/>
              <a:defRPr>
                <a:solidFill>
                  <a:srgbClr val="14131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141313"/>
              </a:buClr>
              <a:buSzPts val="3200"/>
              <a:buChar char="•"/>
              <a:defRPr>
                <a:solidFill>
                  <a:srgbClr val="141313"/>
                </a:solidFill>
              </a:defRPr>
            </a:lvl1pPr>
            <a:lvl2pPr marL="914400" lvl="1" indent="-406400" algn="l">
              <a:spcBef>
                <a:spcPts val="560"/>
              </a:spcBef>
              <a:spcAft>
                <a:spcPts val="0"/>
              </a:spcAft>
              <a:buClr>
                <a:srgbClr val="141313"/>
              </a:buClr>
              <a:buSzPts val="2800"/>
              <a:buChar char="–"/>
              <a:defRPr>
                <a:solidFill>
                  <a:srgbClr val="141313"/>
                </a:solidFill>
              </a:defRPr>
            </a:lvl2pPr>
            <a:lvl3pPr marL="1371600" lvl="2" indent="-381000" algn="l">
              <a:spcBef>
                <a:spcPts val="480"/>
              </a:spcBef>
              <a:spcAft>
                <a:spcPts val="0"/>
              </a:spcAft>
              <a:buClr>
                <a:srgbClr val="141313"/>
              </a:buClr>
              <a:buSzPts val="2400"/>
              <a:buChar char="•"/>
              <a:defRPr>
                <a:solidFill>
                  <a:srgbClr val="141313"/>
                </a:solidFill>
              </a:defRPr>
            </a:lvl3pPr>
            <a:lvl4pPr marL="1828800" lvl="3" indent="-355600" algn="l">
              <a:spcBef>
                <a:spcPts val="400"/>
              </a:spcBef>
              <a:spcAft>
                <a:spcPts val="0"/>
              </a:spcAft>
              <a:buClr>
                <a:srgbClr val="141313"/>
              </a:buClr>
              <a:buSzPts val="2000"/>
              <a:buChar char="–"/>
              <a:defRPr>
                <a:solidFill>
                  <a:srgbClr val="141313"/>
                </a:solidFill>
              </a:defRPr>
            </a:lvl4pPr>
            <a:lvl5pPr marL="2286000" lvl="4" indent="-355600" algn="l">
              <a:spcBef>
                <a:spcPts val="400"/>
              </a:spcBef>
              <a:spcAft>
                <a:spcPts val="0"/>
              </a:spcAft>
              <a:buClr>
                <a:srgbClr val="141313"/>
              </a:buClr>
              <a:buSzPts val="2000"/>
              <a:buChar char="»"/>
              <a:defRPr>
                <a:solidFill>
                  <a:srgbClr val="141313"/>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28" name="Google Shape;228;p44"/>
          <p:cNvPicPr preferRelativeResize="0"/>
          <p:nvPr/>
        </p:nvPicPr>
        <p:blipFill rotWithShape="1">
          <a:blip r:embed="rId2">
            <a:alphaModFix/>
          </a:blip>
          <a:srcRect/>
          <a:stretch/>
        </p:blipFill>
        <p:spPr>
          <a:xfrm>
            <a:off x="0" y="6511926"/>
            <a:ext cx="12192000" cy="142875"/>
          </a:xfrm>
          <a:prstGeom prst="rect">
            <a:avLst/>
          </a:prstGeom>
          <a:noFill/>
          <a:ln>
            <a:noFill/>
          </a:ln>
        </p:spPr>
      </p:pic>
      <p:pic>
        <p:nvPicPr>
          <p:cNvPr id="229" name="Google Shape;229;p44"/>
          <p:cNvPicPr preferRelativeResize="0"/>
          <p:nvPr/>
        </p:nvPicPr>
        <p:blipFill rotWithShape="1">
          <a:blip r:embed="rId3">
            <a:alphaModFix/>
          </a:blip>
          <a:srcRect/>
          <a:stretch/>
        </p:blipFill>
        <p:spPr>
          <a:xfrm>
            <a:off x="9798051" y="5777614"/>
            <a:ext cx="1513416" cy="571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3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pic>
        <p:nvPicPr>
          <p:cNvPr id="35" name="Google Shape;35;p36"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36"/>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6"/>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38" name="Google Shape;38;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2"/>
        <p:cNvGrpSpPr/>
        <p:nvPr/>
      </p:nvGrpSpPr>
      <p:grpSpPr>
        <a:xfrm>
          <a:off x="0" y="0"/>
          <a:ext cx="0" cy="0"/>
          <a:chOff x="0" y="0"/>
          <a:chExt cx="0" cy="0"/>
        </a:xfrm>
      </p:grpSpPr>
      <p:sp>
        <p:nvSpPr>
          <p:cNvPr id="233" name="Google Shape;233;p69"/>
          <p:cNvSpPr txBox="1">
            <a:spLocks noGrp="1"/>
          </p:cNvSpPr>
          <p:nvPr>
            <p:ph type="ctrTitle"/>
          </p:nvPr>
        </p:nvSpPr>
        <p:spPr>
          <a:xfrm>
            <a:off x="736214" y="2865438"/>
            <a:ext cx="10621397"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Trebuchet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9"/>
          <p:cNvSpPr txBox="1">
            <a:spLocks noGrp="1"/>
          </p:cNvSpPr>
          <p:nvPr>
            <p:ph type="subTitle" idx="1"/>
          </p:nvPr>
        </p:nvSpPr>
        <p:spPr>
          <a:xfrm>
            <a:off x="2901367" y="4518321"/>
            <a:ext cx="8456244" cy="1120479"/>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141313"/>
              </a:buClr>
              <a:buSzPts val="3200"/>
              <a:buNone/>
              <a:defRPr>
                <a:solidFill>
                  <a:srgbClr val="141313"/>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35" name="Google Shape;235;p69"/>
          <p:cNvPicPr preferRelativeResize="0"/>
          <p:nvPr/>
        </p:nvPicPr>
        <p:blipFill rotWithShape="1">
          <a:blip r:embed="rId2">
            <a:alphaModFix/>
          </a:blip>
          <a:srcRect/>
          <a:stretch/>
        </p:blipFill>
        <p:spPr>
          <a:xfrm>
            <a:off x="0" y="6511926"/>
            <a:ext cx="12192000" cy="142875"/>
          </a:xfrm>
          <a:prstGeom prst="rect">
            <a:avLst/>
          </a:prstGeom>
          <a:noFill/>
          <a:ln>
            <a:noFill/>
          </a:ln>
        </p:spPr>
      </p:pic>
      <p:pic>
        <p:nvPicPr>
          <p:cNvPr id="236" name="Google Shape;236;p69"/>
          <p:cNvPicPr preferRelativeResize="0"/>
          <p:nvPr/>
        </p:nvPicPr>
        <p:blipFill rotWithShape="1">
          <a:blip r:embed="rId3">
            <a:alphaModFix/>
          </a:blip>
          <a:srcRect/>
          <a:stretch/>
        </p:blipFill>
        <p:spPr>
          <a:xfrm>
            <a:off x="9798051" y="5777614"/>
            <a:ext cx="1513416" cy="571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3"/>
        <p:cNvGrpSpPr/>
        <p:nvPr/>
      </p:nvGrpSpPr>
      <p:grpSpPr>
        <a:xfrm>
          <a:off x="0" y="0"/>
          <a:ext cx="0" cy="0"/>
          <a:chOff x="0" y="0"/>
          <a:chExt cx="0" cy="0"/>
        </a:xfrm>
      </p:grpSpPr>
      <p:sp>
        <p:nvSpPr>
          <p:cNvPr id="244" name="Google Shape;244;p71"/>
          <p:cNvSpPr txBox="1">
            <a:spLocks noGrp="1"/>
          </p:cNvSpPr>
          <p:nvPr>
            <p:ph type="title"/>
          </p:nvPr>
        </p:nvSpPr>
        <p:spPr>
          <a:xfrm>
            <a:off x="343567" y="274638"/>
            <a:ext cx="10629232"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41313"/>
              </a:buClr>
              <a:buSzPts val="4400"/>
              <a:buFont typeface="Trebuchet MS"/>
              <a:buNone/>
              <a:defRPr>
                <a:solidFill>
                  <a:srgbClr val="14131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7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141313"/>
              </a:buClr>
              <a:buSzPts val="2400"/>
              <a:buNone/>
              <a:defRPr sz="2400" b="1">
                <a:solidFill>
                  <a:srgbClr val="141313"/>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6" name="Google Shape;246;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141313"/>
              </a:buClr>
              <a:buSzPts val="2400"/>
              <a:buChar char="•"/>
              <a:defRPr sz="2400">
                <a:solidFill>
                  <a:srgbClr val="141313"/>
                </a:solidFill>
              </a:defRPr>
            </a:lvl1pPr>
            <a:lvl2pPr marL="914400" lvl="1" indent="-355600" algn="l">
              <a:spcBef>
                <a:spcPts val="400"/>
              </a:spcBef>
              <a:spcAft>
                <a:spcPts val="0"/>
              </a:spcAft>
              <a:buClr>
                <a:srgbClr val="141313"/>
              </a:buClr>
              <a:buSzPts val="2000"/>
              <a:buChar char="–"/>
              <a:defRPr sz="2000">
                <a:solidFill>
                  <a:srgbClr val="141313"/>
                </a:solidFill>
              </a:defRPr>
            </a:lvl2pPr>
            <a:lvl3pPr marL="1371600" lvl="2" indent="-342900" algn="l">
              <a:spcBef>
                <a:spcPts val="360"/>
              </a:spcBef>
              <a:spcAft>
                <a:spcPts val="0"/>
              </a:spcAft>
              <a:buClr>
                <a:srgbClr val="141313"/>
              </a:buClr>
              <a:buSzPts val="1800"/>
              <a:buChar char="•"/>
              <a:defRPr sz="1800">
                <a:solidFill>
                  <a:srgbClr val="141313"/>
                </a:solidFill>
              </a:defRPr>
            </a:lvl3pPr>
            <a:lvl4pPr marL="1828800" lvl="3" indent="-330200" algn="l">
              <a:spcBef>
                <a:spcPts val="320"/>
              </a:spcBef>
              <a:spcAft>
                <a:spcPts val="0"/>
              </a:spcAft>
              <a:buClr>
                <a:srgbClr val="141313"/>
              </a:buClr>
              <a:buSzPts val="1600"/>
              <a:buChar char="–"/>
              <a:defRPr sz="1600">
                <a:solidFill>
                  <a:srgbClr val="141313"/>
                </a:solidFill>
              </a:defRPr>
            </a:lvl4pPr>
            <a:lvl5pPr marL="2286000" lvl="4" indent="-330200" algn="l">
              <a:spcBef>
                <a:spcPts val="320"/>
              </a:spcBef>
              <a:spcAft>
                <a:spcPts val="0"/>
              </a:spcAft>
              <a:buClr>
                <a:srgbClr val="141313"/>
              </a:buClr>
              <a:buSzPts val="1600"/>
              <a:buChar char="»"/>
              <a:defRPr sz="1600">
                <a:solidFill>
                  <a:srgbClr val="141313"/>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47" name="Google Shape;247;p71"/>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141313"/>
              </a:buClr>
              <a:buSzPts val="2400"/>
              <a:buNone/>
              <a:defRPr sz="2400" b="1">
                <a:solidFill>
                  <a:srgbClr val="141313"/>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8" name="Google Shape;248;p71"/>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141313"/>
              </a:buClr>
              <a:buSzPts val="2400"/>
              <a:buChar char="•"/>
              <a:defRPr sz="2400">
                <a:solidFill>
                  <a:srgbClr val="141313"/>
                </a:solidFill>
              </a:defRPr>
            </a:lvl1pPr>
            <a:lvl2pPr marL="914400" lvl="1" indent="-355600" algn="l">
              <a:spcBef>
                <a:spcPts val="400"/>
              </a:spcBef>
              <a:spcAft>
                <a:spcPts val="0"/>
              </a:spcAft>
              <a:buClr>
                <a:srgbClr val="141313"/>
              </a:buClr>
              <a:buSzPts val="2000"/>
              <a:buChar char="–"/>
              <a:defRPr sz="2000">
                <a:solidFill>
                  <a:srgbClr val="141313"/>
                </a:solidFill>
              </a:defRPr>
            </a:lvl2pPr>
            <a:lvl3pPr marL="1371600" lvl="2" indent="-342900" algn="l">
              <a:spcBef>
                <a:spcPts val="360"/>
              </a:spcBef>
              <a:spcAft>
                <a:spcPts val="0"/>
              </a:spcAft>
              <a:buClr>
                <a:srgbClr val="141313"/>
              </a:buClr>
              <a:buSzPts val="1800"/>
              <a:buChar char="•"/>
              <a:defRPr sz="1800">
                <a:solidFill>
                  <a:srgbClr val="141313"/>
                </a:solidFill>
              </a:defRPr>
            </a:lvl3pPr>
            <a:lvl4pPr marL="1828800" lvl="3" indent="-330200" algn="l">
              <a:spcBef>
                <a:spcPts val="320"/>
              </a:spcBef>
              <a:spcAft>
                <a:spcPts val="0"/>
              </a:spcAft>
              <a:buClr>
                <a:srgbClr val="141313"/>
              </a:buClr>
              <a:buSzPts val="1600"/>
              <a:buChar char="–"/>
              <a:defRPr sz="1600">
                <a:solidFill>
                  <a:srgbClr val="141313"/>
                </a:solidFill>
              </a:defRPr>
            </a:lvl4pPr>
            <a:lvl5pPr marL="2286000" lvl="4" indent="-330200" algn="l">
              <a:spcBef>
                <a:spcPts val="320"/>
              </a:spcBef>
              <a:spcAft>
                <a:spcPts val="0"/>
              </a:spcAft>
              <a:buClr>
                <a:srgbClr val="141313"/>
              </a:buClr>
              <a:buSzPts val="1600"/>
              <a:buChar char="»"/>
              <a:defRPr sz="1600">
                <a:solidFill>
                  <a:srgbClr val="141313"/>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49" name="Google Shape;249;p71"/>
          <p:cNvSpPr txBox="1"/>
          <p:nvPr/>
        </p:nvSpPr>
        <p:spPr>
          <a:xfrm>
            <a:off x="10932768" y="654282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250" name="Google Shape;250;p71"/>
          <p:cNvPicPr preferRelativeResize="0"/>
          <p:nvPr/>
        </p:nvPicPr>
        <p:blipFill rotWithShape="1">
          <a:blip r:embed="rId2">
            <a:alphaModFix/>
          </a:blip>
          <a:srcRect/>
          <a:stretch/>
        </p:blipFill>
        <p:spPr>
          <a:xfrm>
            <a:off x="0" y="6511926"/>
            <a:ext cx="12192000" cy="142875"/>
          </a:xfrm>
          <a:prstGeom prst="rect">
            <a:avLst/>
          </a:prstGeom>
          <a:noFill/>
          <a:ln>
            <a:noFill/>
          </a:ln>
        </p:spPr>
      </p:pic>
      <p:pic>
        <p:nvPicPr>
          <p:cNvPr id="251" name="Google Shape;251;p71"/>
          <p:cNvPicPr preferRelativeResize="0"/>
          <p:nvPr/>
        </p:nvPicPr>
        <p:blipFill rotWithShape="1">
          <a:blip r:embed="rId3">
            <a:alphaModFix/>
          </a:blip>
          <a:srcRect/>
          <a:stretch/>
        </p:blipFill>
        <p:spPr>
          <a:xfrm>
            <a:off x="9798051" y="5777614"/>
            <a:ext cx="1513416" cy="571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2"/>
        <p:cNvGrpSpPr/>
        <p:nvPr/>
      </p:nvGrpSpPr>
      <p:grpSpPr>
        <a:xfrm>
          <a:off x="0" y="0"/>
          <a:ext cx="0" cy="0"/>
          <a:chOff x="0" y="0"/>
          <a:chExt cx="0" cy="0"/>
        </a:xfrm>
      </p:grpSpPr>
      <p:sp>
        <p:nvSpPr>
          <p:cNvPr id="253" name="Google Shape;253;p72"/>
          <p:cNvSpPr txBox="1">
            <a:spLocks noGrp="1"/>
          </p:cNvSpPr>
          <p:nvPr>
            <p:ph type="title"/>
          </p:nvPr>
        </p:nvSpPr>
        <p:spPr>
          <a:xfrm>
            <a:off x="380377" y="274638"/>
            <a:ext cx="1059242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41313"/>
              </a:buClr>
              <a:buSzPts val="4400"/>
              <a:buFont typeface="Trebuchet MS"/>
              <a:buNone/>
              <a:defRPr>
                <a:solidFill>
                  <a:srgbClr val="14131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4" name="Google Shape;254;p72"/>
          <p:cNvPicPr preferRelativeResize="0"/>
          <p:nvPr/>
        </p:nvPicPr>
        <p:blipFill rotWithShape="1">
          <a:blip r:embed="rId2">
            <a:alphaModFix/>
          </a:blip>
          <a:srcRect/>
          <a:stretch/>
        </p:blipFill>
        <p:spPr>
          <a:xfrm>
            <a:off x="0" y="6511926"/>
            <a:ext cx="12192000" cy="1428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5"/>
        <p:cNvGrpSpPr/>
        <p:nvPr/>
      </p:nvGrpSpPr>
      <p:grpSpPr>
        <a:xfrm>
          <a:off x="0" y="0"/>
          <a:ext cx="0" cy="0"/>
          <a:chOff x="0" y="0"/>
          <a:chExt cx="0" cy="0"/>
        </a:xfrm>
      </p:grpSpPr>
      <p:sp>
        <p:nvSpPr>
          <p:cNvPr id="256" name="Google Shape;256;p7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1313"/>
              </a:buClr>
              <a:buSzPts val="2000"/>
              <a:buFont typeface="Trebuchet MS"/>
              <a:buNone/>
              <a:defRPr sz="2000" b="1">
                <a:solidFill>
                  <a:srgbClr val="14131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7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141313"/>
              </a:buClr>
              <a:buSzPts val="3200"/>
              <a:buChar char="•"/>
              <a:defRPr sz="3200">
                <a:solidFill>
                  <a:srgbClr val="141313"/>
                </a:solidFill>
              </a:defRPr>
            </a:lvl1pPr>
            <a:lvl2pPr marL="914400" lvl="1" indent="-406400" algn="l">
              <a:spcBef>
                <a:spcPts val="560"/>
              </a:spcBef>
              <a:spcAft>
                <a:spcPts val="0"/>
              </a:spcAft>
              <a:buClr>
                <a:srgbClr val="141313"/>
              </a:buClr>
              <a:buSzPts val="2800"/>
              <a:buChar char="–"/>
              <a:defRPr sz="2800">
                <a:solidFill>
                  <a:srgbClr val="141313"/>
                </a:solidFill>
              </a:defRPr>
            </a:lvl2pPr>
            <a:lvl3pPr marL="1371600" lvl="2" indent="-381000" algn="l">
              <a:spcBef>
                <a:spcPts val="480"/>
              </a:spcBef>
              <a:spcAft>
                <a:spcPts val="0"/>
              </a:spcAft>
              <a:buClr>
                <a:srgbClr val="141313"/>
              </a:buClr>
              <a:buSzPts val="2400"/>
              <a:buChar char="•"/>
              <a:defRPr sz="2400">
                <a:solidFill>
                  <a:srgbClr val="141313"/>
                </a:solidFill>
              </a:defRPr>
            </a:lvl3pPr>
            <a:lvl4pPr marL="1828800" lvl="3" indent="-355600" algn="l">
              <a:spcBef>
                <a:spcPts val="400"/>
              </a:spcBef>
              <a:spcAft>
                <a:spcPts val="0"/>
              </a:spcAft>
              <a:buClr>
                <a:srgbClr val="141313"/>
              </a:buClr>
              <a:buSzPts val="2000"/>
              <a:buChar char="–"/>
              <a:defRPr sz="2000">
                <a:solidFill>
                  <a:srgbClr val="141313"/>
                </a:solidFill>
              </a:defRPr>
            </a:lvl4pPr>
            <a:lvl5pPr marL="2286000" lvl="4" indent="-355600" algn="l">
              <a:spcBef>
                <a:spcPts val="400"/>
              </a:spcBef>
              <a:spcAft>
                <a:spcPts val="0"/>
              </a:spcAft>
              <a:buClr>
                <a:srgbClr val="141313"/>
              </a:buClr>
              <a:buSzPts val="2000"/>
              <a:buChar char="»"/>
              <a:defRPr sz="2000">
                <a:solidFill>
                  <a:srgbClr val="141313"/>
                </a:solidFil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58" name="Google Shape;258;p7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141313"/>
              </a:buClr>
              <a:buSzPts val="1400"/>
              <a:buNone/>
              <a:defRPr sz="1400">
                <a:solidFill>
                  <a:srgbClr val="141313"/>
                </a:solidFil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pic>
        <p:nvPicPr>
          <p:cNvPr id="259" name="Google Shape;259;p73"/>
          <p:cNvPicPr preferRelativeResize="0"/>
          <p:nvPr/>
        </p:nvPicPr>
        <p:blipFill rotWithShape="1">
          <a:blip r:embed="rId2">
            <a:alphaModFix/>
          </a:blip>
          <a:srcRect/>
          <a:stretch/>
        </p:blipFill>
        <p:spPr>
          <a:xfrm>
            <a:off x="9798051" y="5777614"/>
            <a:ext cx="1513416" cy="5715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0"/>
        <p:cNvGrpSpPr/>
        <p:nvPr/>
      </p:nvGrpSpPr>
      <p:grpSpPr>
        <a:xfrm>
          <a:off x="0" y="0"/>
          <a:ext cx="0" cy="0"/>
          <a:chOff x="0" y="0"/>
          <a:chExt cx="0" cy="0"/>
        </a:xfrm>
      </p:grpSpPr>
      <p:sp>
        <p:nvSpPr>
          <p:cNvPr id="261" name="Google Shape;261;p7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1313"/>
              </a:buClr>
              <a:buSzPts val="2000"/>
              <a:buFont typeface="Trebuchet MS"/>
              <a:buNone/>
              <a:defRPr sz="2000" b="1">
                <a:solidFill>
                  <a:srgbClr val="14131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74"/>
          <p:cNvSpPr>
            <a:spLocks noGrp="1"/>
          </p:cNvSpPr>
          <p:nvPr>
            <p:ph type="pic" idx="2"/>
          </p:nvPr>
        </p:nvSpPr>
        <p:spPr>
          <a:xfrm>
            <a:off x="2389717" y="612775"/>
            <a:ext cx="7315200" cy="4114800"/>
          </a:xfrm>
          <a:prstGeom prst="rect">
            <a:avLst/>
          </a:prstGeom>
          <a:noFill/>
          <a:ln>
            <a:noFill/>
          </a:ln>
        </p:spPr>
      </p:sp>
      <p:sp>
        <p:nvSpPr>
          <p:cNvPr id="263" name="Google Shape;263;p7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141313"/>
              </a:buClr>
              <a:buSzPts val="1400"/>
              <a:buNone/>
              <a:defRPr sz="1400">
                <a:solidFill>
                  <a:srgbClr val="141313"/>
                </a:solidFil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3B4F57"/>
        </a:solidFill>
        <a:effectLst/>
      </p:bgPr>
    </p:bg>
    <p:spTree>
      <p:nvGrpSpPr>
        <p:cNvPr id="1" name=""/>
        <p:cNvGrpSpPr/>
        <p:nvPr/>
      </p:nvGrpSpPr>
      <p:grpSpPr>
        <a:xfrm>
          <a:off x="0" y="0"/>
          <a:ext cx="0" cy="0"/>
          <a:chOff x="0" y="0"/>
          <a:chExt cx="0" cy="0"/>
        </a:xfrm>
      </p:grpSpPr>
      <p:sp>
        <p:nvSpPr>
          <p:cNvPr id="10" name="Rectangle 9" descr="Decorative white bar" title="Decorative white bar"/>
          <p:cNvSpPr/>
          <p:nvPr userDrawn="1"/>
        </p:nvSpPr>
        <p:spPr>
          <a:xfrm rot="5400000">
            <a:off x="5545427" y="211430"/>
            <a:ext cx="1126903" cy="12192000"/>
          </a:xfrm>
          <a:prstGeom prst="rect">
            <a:avLst/>
          </a:prstGeom>
          <a:solidFill>
            <a:srgbClr val="FFF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3739" y="629521"/>
            <a:ext cx="10515600" cy="2424634"/>
          </a:xfr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sz="6000">
                <a:solidFill>
                  <a:srgbClr val="FFFDFA"/>
                </a:solidFill>
                <a:latin typeface="Arial" panose="020B0604020202020204" pitchFamily="34" charset="0"/>
                <a:ea typeface="Roboto Medium" panose="02000000000000000000" pitchFamily="2"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US" dirty="0"/>
          </a:p>
        </p:txBody>
      </p:sp>
      <p:sp>
        <p:nvSpPr>
          <p:cNvPr id="4" name="Date Placeholder 3"/>
          <p:cNvSpPr>
            <a:spLocks noGrp="1"/>
          </p:cNvSpPr>
          <p:nvPr>
            <p:ph type="dt" sz="half" idx="10"/>
          </p:nvPr>
        </p:nvSpPr>
        <p:spPr>
          <a:xfrm>
            <a:off x="1573545" y="6186012"/>
            <a:ext cx="1312333" cy="365125"/>
          </a:xfrm>
        </p:spPr>
        <p:txBody>
          <a:bodyPr/>
          <a:lstStyle>
            <a:lvl1pPr algn="ctr">
              <a:defRPr sz="1400">
                <a:solidFill>
                  <a:srgbClr val="3D3D3E"/>
                </a:solidFill>
                <a:latin typeface="Arial" panose="020B0604020202020204" pitchFamily="34" charset="0"/>
                <a:cs typeface="Arial" panose="020B0604020202020204" pitchFamily="34" charset="0"/>
              </a:defRPr>
            </a:lvl1pPr>
          </a:lstStyle>
          <a:p>
            <a:fld id="{B9F43374-2A6C-4AF8-AC15-52CFBCFC9DB8}" type="datetimeFigureOut">
              <a:rPr lang="en-US" smtClean="0"/>
              <a:pPr/>
              <a:t>10/18/21</a:t>
            </a:fld>
            <a:endParaRPr lang="en-US" dirty="0"/>
          </a:p>
        </p:txBody>
      </p:sp>
      <p:sp>
        <p:nvSpPr>
          <p:cNvPr id="6" name="Slide Number Placeholder 5"/>
          <p:cNvSpPr>
            <a:spLocks noGrp="1"/>
          </p:cNvSpPr>
          <p:nvPr>
            <p:ph type="sldNum" sz="quarter" idx="12"/>
          </p:nvPr>
        </p:nvSpPr>
        <p:spPr>
          <a:xfrm>
            <a:off x="95534" y="143667"/>
            <a:ext cx="641445" cy="365125"/>
          </a:xfrm>
          <a:prstGeom prst="rect">
            <a:avLst/>
          </a:prstGeom>
        </p:spPr>
        <p:txBody>
          <a:bodyPr/>
          <a:lstStyle/>
          <a:p>
            <a:fld id="{A56B115B-44CF-4604-BFEF-42B2072D1FD4}" type="slidenum">
              <a:rPr lang="en-US" smtClean="0"/>
              <a:t>‹#›</a:t>
            </a:fld>
            <a:endParaRPr lang="en-US"/>
          </a:p>
        </p:txBody>
      </p:sp>
      <p:sp>
        <p:nvSpPr>
          <p:cNvPr id="7" name="Rectangle 6" descr="Decorative tan bar" title="Decorative tan bar"/>
          <p:cNvSpPr/>
          <p:nvPr userDrawn="1"/>
        </p:nvSpPr>
        <p:spPr>
          <a:xfrm>
            <a:off x="0" y="0"/>
            <a:ext cx="838200" cy="6858000"/>
          </a:xfrm>
          <a:prstGeom prst="rect">
            <a:avLst/>
          </a:prstGeom>
          <a:solidFill>
            <a:srgbClr val="DC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RA Logo" title="PR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1730" y="5983005"/>
            <a:ext cx="2142067" cy="771144"/>
          </a:xfrm>
          <a:prstGeom prst="rect">
            <a:avLst/>
          </a:prstGeom>
        </p:spPr>
      </p:pic>
      <p:sp>
        <p:nvSpPr>
          <p:cNvPr id="16" name="Text Placeholder 15"/>
          <p:cNvSpPr>
            <a:spLocks noGrp="1"/>
          </p:cNvSpPr>
          <p:nvPr>
            <p:ph type="body" sz="quarter" idx="13" hasCustomPrompt="1"/>
          </p:nvPr>
        </p:nvSpPr>
        <p:spPr>
          <a:xfrm>
            <a:off x="1263739" y="3721994"/>
            <a:ext cx="10515599" cy="1429555"/>
          </a:xfrm>
        </p:spPr>
        <p:txBody>
          <a:bodyPr>
            <a:normAutofit/>
          </a:bodyPr>
          <a:lstStyle>
            <a:lvl1pPr marL="0" indent="0">
              <a:buFont typeface="Arial" panose="020B0604020202020204" pitchFamily="34" charset="0"/>
              <a:buNone/>
              <a:defRPr sz="4000" i="0" baseline="0">
                <a:solidFill>
                  <a:srgbClr val="FFFDFA"/>
                </a:solidFill>
              </a:defRPr>
            </a:lvl1pPr>
            <a:lvl2pPr marL="457200" indent="0">
              <a:buFont typeface="Arial" panose="020B0604020202020204" pitchFamily="34" charset="0"/>
              <a:buNone/>
              <a:defRPr>
                <a:solidFill>
                  <a:srgbClr val="FFFDFA"/>
                </a:solidFill>
              </a:defRPr>
            </a:lvl2pPr>
            <a:lvl3pPr marL="914400" indent="0">
              <a:buFont typeface="Arial" panose="020B0604020202020204" pitchFamily="34" charset="0"/>
              <a:buNone/>
              <a:defRPr>
                <a:solidFill>
                  <a:srgbClr val="FFFDFA"/>
                </a:solidFill>
              </a:defRPr>
            </a:lvl3pPr>
            <a:lvl4pPr marL="1371600" indent="0">
              <a:buFont typeface="Arial" panose="020B0604020202020204" pitchFamily="34" charset="0"/>
              <a:buNone/>
              <a:defRPr>
                <a:solidFill>
                  <a:srgbClr val="FFFDFA"/>
                </a:solidFill>
              </a:defRPr>
            </a:lvl4pPr>
            <a:lvl5pPr marL="1828800" indent="0">
              <a:buFont typeface="Arial" panose="020B0604020202020204" pitchFamily="34" charset="0"/>
              <a:buNone/>
              <a:defRPr>
                <a:solidFill>
                  <a:srgbClr val="FFFDFA"/>
                </a:solidFill>
              </a:defRPr>
            </a:lvl5pPr>
          </a:lstStyle>
          <a:p>
            <a:pPr lvl="0"/>
            <a:r>
              <a:rPr lang="en-US" dirty="0"/>
              <a:t>Click to edit Master subtitle style</a:t>
            </a:r>
          </a:p>
        </p:txBody>
      </p:sp>
      <p:sp>
        <p:nvSpPr>
          <p:cNvPr id="12" name="Footer Placeholder 4"/>
          <p:cNvSpPr>
            <a:spLocks noGrp="1"/>
          </p:cNvSpPr>
          <p:nvPr>
            <p:ph type="ftr" sz="quarter" idx="11"/>
          </p:nvPr>
        </p:nvSpPr>
        <p:spPr>
          <a:xfrm>
            <a:off x="3991404" y="6186012"/>
            <a:ext cx="4114800" cy="365125"/>
          </a:xfrm>
        </p:spPr>
        <p:txBody>
          <a:bodyPr/>
          <a:lstStyle>
            <a:lvl1pPr algn="ctr">
              <a:defRPr sz="1400">
                <a:solidFill>
                  <a:srgbClr val="3D3D3E"/>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37386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097503"/>
          </a:xfrm>
        </p:spPr>
        <p:txBody>
          <a:bodyPr>
            <a:normAutofit/>
          </a:bodyPr>
          <a:lstStyle>
            <a:lvl1pPr>
              <a:defRPr sz="3200">
                <a:latin typeface="Arial" panose="020B0604020202020204" pitchFamily="34" charset="0"/>
                <a:ea typeface="Roboto Light" panose="02000000000000000000" pitchFamily="2" charset="0"/>
                <a:cs typeface="Arial" panose="020B0604020202020204" pitchFamily="34" charset="0"/>
              </a:defRPr>
            </a:lvl1pPr>
            <a:lvl2pPr>
              <a:defRPr sz="2800">
                <a:latin typeface="Arial" panose="020B0604020202020204" pitchFamily="34" charset="0"/>
                <a:ea typeface="Roboto Light" panose="02000000000000000000" pitchFamily="2" charset="0"/>
                <a:cs typeface="Arial" panose="020B0604020202020204" pitchFamily="34" charset="0"/>
              </a:defRPr>
            </a:lvl2pPr>
            <a:lvl3pPr>
              <a:defRPr sz="2400">
                <a:latin typeface="Arial" panose="020B0604020202020204" pitchFamily="34" charset="0"/>
                <a:ea typeface="Roboto Light" panose="02000000000000000000" pitchFamily="2" charset="0"/>
                <a:cs typeface="Arial" panose="020B0604020202020204" pitchFamily="34" charset="0"/>
              </a:defRPr>
            </a:lvl3pPr>
            <a:lvl4pPr>
              <a:defRPr sz="2000">
                <a:latin typeface="Arial" panose="020B0604020202020204" pitchFamily="34" charset="0"/>
                <a:ea typeface="Roboto Light" panose="02000000000000000000" pitchFamily="2" charset="0"/>
                <a:cs typeface="Arial" panose="020B0604020202020204" pitchFamily="34" charset="0"/>
              </a:defRPr>
            </a:lvl4pPr>
            <a:lvl5pPr>
              <a:defRPr sz="2000">
                <a:latin typeface="Arial" panose="020B0604020202020204" pitchFamily="34" charset="0"/>
                <a:ea typeface="Roboto Light"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097503"/>
          </a:xfrm>
        </p:spPr>
        <p:txBody>
          <a:bodyPr>
            <a:normAutofit/>
          </a:bodyPr>
          <a:lstStyle>
            <a:lvl1pPr>
              <a:defRPr sz="3200">
                <a:latin typeface="Arial" panose="020B0604020202020204" pitchFamily="34" charset="0"/>
                <a:ea typeface="Roboto Light" panose="02000000000000000000" pitchFamily="2" charset="0"/>
                <a:cs typeface="Arial" panose="020B0604020202020204" pitchFamily="34" charset="0"/>
              </a:defRPr>
            </a:lvl1pPr>
            <a:lvl2pPr>
              <a:defRPr sz="2800">
                <a:latin typeface="Arial" panose="020B0604020202020204" pitchFamily="34" charset="0"/>
                <a:ea typeface="Roboto Light" panose="02000000000000000000" pitchFamily="2" charset="0"/>
                <a:cs typeface="Arial" panose="020B0604020202020204" pitchFamily="34" charset="0"/>
              </a:defRPr>
            </a:lvl2pPr>
            <a:lvl3pPr>
              <a:defRPr sz="2400">
                <a:latin typeface="Arial" panose="020B0604020202020204" pitchFamily="34" charset="0"/>
                <a:ea typeface="Roboto Light" panose="02000000000000000000" pitchFamily="2" charset="0"/>
                <a:cs typeface="Arial" panose="020B0604020202020204" pitchFamily="34" charset="0"/>
              </a:defRPr>
            </a:lvl3pPr>
            <a:lvl4pPr>
              <a:defRPr sz="2000">
                <a:latin typeface="Arial" panose="020B0604020202020204" pitchFamily="34" charset="0"/>
                <a:ea typeface="Roboto Light" panose="02000000000000000000" pitchFamily="2" charset="0"/>
                <a:cs typeface="Arial" panose="020B0604020202020204" pitchFamily="34" charset="0"/>
              </a:defRPr>
            </a:lvl4pPr>
            <a:lvl5pPr>
              <a:defRPr sz="2000">
                <a:latin typeface="Arial" panose="020B0604020202020204" pitchFamily="34" charset="0"/>
                <a:ea typeface="Roboto Light"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F43374-2A6C-4AF8-AC15-52CFBCFC9DB8}" type="datetimeFigureOut">
              <a:rPr lang="en-US" smtClean="0"/>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5534" y="143667"/>
            <a:ext cx="641445" cy="365125"/>
          </a:xfrm>
          <a:prstGeom prst="rect">
            <a:avLst/>
          </a:prstGeom>
        </p:spPr>
        <p:txBody>
          <a:bodyPr/>
          <a:lstStyle/>
          <a:p>
            <a:fld id="{A56B115B-44CF-4604-BFEF-42B2072D1FD4}" type="slidenum">
              <a:rPr lang="en-US" smtClean="0"/>
              <a:t>‹#›</a:t>
            </a:fld>
            <a:endParaRPr lang="en-US"/>
          </a:p>
        </p:txBody>
      </p:sp>
      <p:sp>
        <p:nvSpPr>
          <p:cNvPr id="8" name="Rectangle 7" descr="Decorative tan bar" title="Decorative tan bar"/>
          <p:cNvSpPr/>
          <p:nvPr userDrawn="1"/>
        </p:nvSpPr>
        <p:spPr>
          <a:xfrm>
            <a:off x="0" y="14990"/>
            <a:ext cx="838200" cy="6858000"/>
          </a:xfrm>
          <a:prstGeom prst="rect">
            <a:avLst/>
          </a:prstGeom>
          <a:solidFill>
            <a:srgbClr val="DC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RA Logo" title="PR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1732" y="5984199"/>
            <a:ext cx="2142067" cy="771144"/>
          </a:xfrm>
          <a:prstGeom prst="rect">
            <a:avLst/>
          </a:prstGeom>
        </p:spPr>
      </p:pic>
      <p:sp>
        <p:nvSpPr>
          <p:cNvPr id="12" name="Slide Number Placeholder 6"/>
          <p:cNvSpPr txBox="1">
            <a:spLocks/>
          </p:cNvSpPr>
          <p:nvPr userDrawn="1"/>
        </p:nvSpPr>
        <p:spPr>
          <a:xfrm>
            <a:off x="98378" y="6356348"/>
            <a:ext cx="641445" cy="365125"/>
          </a:xfrm>
          <a:prstGeom prst="rect">
            <a:avLst/>
          </a:prstGeom>
        </p:spPr>
        <p:txBody>
          <a:bodyPr/>
          <a:lstStyle>
            <a:defPPr>
              <a:defRPr lang="en-US"/>
            </a:defPPr>
            <a:lvl1pPr marL="0" algn="ctr" defTabSz="914400" rtl="0" eaLnBrk="1" latinLnBrk="0" hangingPunct="1">
              <a:defRPr sz="1600" kern="1200">
                <a:solidFill>
                  <a:srgbClr val="FAFAFA"/>
                </a:solidFill>
                <a:latin typeface="Roboto Thin" panose="02000000000000000000" pitchFamily="2" charset="0"/>
                <a:ea typeface="Roboto Thin" panose="02000000000000000000" pitchFamily="2" charset="0"/>
                <a:cs typeface="Roboto Thin"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6B115B-44CF-4604-BFEF-42B2072D1FD4}" type="slidenum">
              <a:rPr lang="en-US" smtClean="0">
                <a:solidFill>
                  <a:srgbClr val="3D3D3E"/>
                </a:solidFill>
                <a:latin typeface="Arial" panose="020B0604020202020204" pitchFamily="34" charset="0"/>
                <a:ea typeface="Roboto Medium" panose="02000000000000000000" pitchFamily="2" charset="0"/>
                <a:cs typeface="Arial" panose="020B0604020202020204" pitchFamily="34" charset="0"/>
              </a:rPr>
              <a:pPr/>
              <a:t>‹#›</a:t>
            </a:fld>
            <a:endParaRPr lang="en-US" dirty="0">
              <a:solidFill>
                <a:srgbClr val="3D3D3E"/>
              </a:solidFill>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341659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pic>
        <p:nvPicPr>
          <p:cNvPr id="42" name="Google Shape;42;p4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4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5" name="Google Shape;45;p4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pic>
        <p:nvPicPr>
          <p:cNvPr id="49" name="Google Shape;49;p5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50"/>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0"/>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52" name="Google Shape;52;p5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pic>
        <p:nvPicPr>
          <p:cNvPr id="56" name="Google Shape;56;p5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7" name="Google Shape;57;p51"/>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1"/>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9" name="Google Shape;59;p51"/>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0" name="Google Shape;60;p5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pic>
        <p:nvPicPr>
          <p:cNvPr id="64" name="Google Shape;64;p5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5" name="Google Shape;65;p52"/>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2"/>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67" name="Google Shape;67;p52"/>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8" name="Google Shape;68;p52"/>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69" name="Google Shape;69;p52"/>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0" name="Google Shape;70;p5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pic>
        <p:nvPicPr>
          <p:cNvPr id="74" name="Google Shape;74;p5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5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pic>
        <p:nvPicPr>
          <p:cNvPr id="85" name="Google Shape;85;p5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6" name="Google Shape;86;p55"/>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5"/>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88" name="Google Shape;88;p55"/>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9" name="Google Shape;89;p5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6.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body" idx="1"/>
          </p:nvPr>
        </p:nvSpPr>
        <p:spPr>
          <a:xfrm>
            <a:off x="609600" y="1841862"/>
            <a:ext cx="10972800" cy="3991379"/>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Tahoma"/>
                <a:ea typeface="Tahoma"/>
                <a:cs typeface="Tahoma"/>
                <a:sym typeface="Tahoma"/>
              </a:defRPr>
            </a:lvl1pPr>
            <a:lvl2pPr marL="914400" marR="0" lvl="1" indent="-419100" algn="l" rtl="0">
              <a:lnSpc>
                <a:spcPct val="90000"/>
              </a:lnSpc>
              <a:spcBef>
                <a:spcPts val="500"/>
              </a:spcBef>
              <a:spcAft>
                <a:spcPts val="0"/>
              </a:spcAft>
              <a:buClr>
                <a:schemeClr val="dk2"/>
              </a:buClr>
              <a:buSzPts val="3000"/>
              <a:buFont typeface="Noto Sans Symbols"/>
              <a:buChar char="▪"/>
              <a:defRPr sz="3000" b="0" i="0" u="none" strike="noStrike" cap="none">
                <a:solidFill>
                  <a:schemeClr val="dk2"/>
                </a:solidFill>
                <a:latin typeface="Tahoma"/>
                <a:ea typeface="Tahoma"/>
                <a:cs typeface="Tahoma"/>
                <a:sym typeface="Tahoma"/>
              </a:defRPr>
            </a:lvl2pPr>
            <a:lvl3pPr marL="1371600" marR="0" lvl="2" indent="-370839" algn="l" rtl="0">
              <a:lnSpc>
                <a:spcPct val="90000"/>
              </a:lnSpc>
              <a:spcBef>
                <a:spcPts val="500"/>
              </a:spcBef>
              <a:spcAft>
                <a:spcPts val="0"/>
              </a:spcAft>
              <a:buClr>
                <a:schemeClr val="dk2"/>
              </a:buClr>
              <a:buSzPts val="2240"/>
              <a:buFont typeface="Courier New"/>
              <a:buChar char="o"/>
              <a:defRPr sz="2800" b="0" i="0" u="none" strike="noStrike" cap="none">
                <a:solidFill>
                  <a:schemeClr val="dk2"/>
                </a:solidFill>
                <a:latin typeface="Tahoma"/>
                <a:ea typeface="Tahoma"/>
                <a:cs typeface="Tahoma"/>
                <a:sym typeface="Tahoma"/>
              </a:defRPr>
            </a:lvl3pPr>
            <a:lvl4pPr marL="1828800" marR="0" lvl="3" indent="-327660" algn="l" rtl="0">
              <a:lnSpc>
                <a:spcPct val="90000"/>
              </a:lnSpc>
              <a:spcBef>
                <a:spcPts val="500"/>
              </a:spcBef>
              <a:spcAft>
                <a:spcPts val="0"/>
              </a:spcAft>
              <a:buClr>
                <a:schemeClr val="dk2"/>
              </a:buClr>
              <a:buSzPts val="1560"/>
              <a:buFont typeface="Arial"/>
              <a:buChar char="•"/>
              <a:defRPr sz="2600" b="0" i="0" u="none" strike="noStrike" cap="none">
                <a:solidFill>
                  <a:schemeClr val="dk2"/>
                </a:solidFill>
                <a:latin typeface="Tahoma"/>
                <a:ea typeface="Tahoma"/>
                <a:cs typeface="Tahoma"/>
                <a:sym typeface="Tahoma"/>
              </a:defRPr>
            </a:lvl4pPr>
            <a:lvl5pPr marL="2286000" marR="0" lvl="4" indent="-320039" algn="l" rtl="0">
              <a:lnSpc>
                <a:spcPct val="90000"/>
              </a:lnSpc>
              <a:spcBef>
                <a:spcPts val="500"/>
              </a:spcBef>
              <a:spcAft>
                <a:spcPts val="0"/>
              </a:spcAft>
              <a:buClr>
                <a:schemeClr val="dk2"/>
              </a:buClr>
              <a:buSzPts val="1440"/>
              <a:buFont typeface="Avenir"/>
              <a:buChar char="−"/>
              <a:defRPr sz="2400" b="0" i="0" u="none" strike="noStrike" cap="none">
                <a:solidFill>
                  <a:schemeClr val="dk2"/>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endParaRPr/>
          </a:p>
        </p:txBody>
      </p:sp>
      <p:sp>
        <p:nvSpPr>
          <p:cNvPr id="11" name="Google Shape;11;p33"/>
          <p:cNvSpPr txBox="1">
            <a:spLocks noGrp="1"/>
          </p:cNvSpPr>
          <p:nvPr>
            <p:ph type="sldNum" idx="12"/>
          </p:nvPr>
        </p:nvSpPr>
        <p:spPr>
          <a:xfrm>
            <a:off x="609600" y="6336377"/>
            <a:ext cx="425824" cy="36576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Tahoma"/>
                <a:ea typeface="Tahoma"/>
                <a:cs typeface="Tahoma"/>
                <a:sym typeface="Tahoma"/>
              </a:defRPr>
            </a:lvl1pPr>
            <a:lvl2pPr marL="0" marR="0" lvl="1" indent="0" algn="r" rtl="0">
              <a:spcBef>
                <a:spcPts val="0"/>
              </a:spcBef>
              <a:buNone/>
              <a:defRPr sz="1200" b="0" i="0" u="none" strike="noStrike" cap="none">
                <a:solidFill>
                  <a:schemeClr val="lt1"/>
                </a:solidFill>
                <a:latin typeface="Tahoma"/>
                <a:ea typeface="Tahoma"/>
                <a:cs typeface="Tahoma"/>
                <a:sym typeface="Tahoma"/>
              </a:defRPr>
            </a:lvl2pPr>
            <a:lvl3pPr marL="0" marR="0" lvl="2" indent="0" algn="r" rtl="0">
              <a:spcBef>
                <a:spcPts val="0"/>
              </a:spcBef>
              <a:buNone/>
              <a:defRPr sz="1200" b="0" i="0" u="none" strike="noStrike" cap="none">
                <a:solidFill>
                  <a:schemeClr val="lt1"/>
                </a:solidFill>
                <a:latin typeface="Tahoma"/>
                <a:ea typeface="Tahoma"/>
                <a:cs typeface="Tahoma"/>
                <a:sym typeface="Tahoma"/>
              </a:defRPr>
            </a:lvl3pPr>
            <a:lvl4pPr marL="0" marR="0" lvl="3" indent="0" algn="r" rtl="0">
              <a:spcBef>
                <a:spcPts val="0"/>
              </a:spcBef>
              <a:buNone/>
              <a:defRPr sz="1200" b="0" i="0" u="none" strike="noStrike" cap="none">
                <a:solidFill>
                  <a:schemeClr val="lt1"/>
                </a:solidFill>
                <a:latin typeface="Tahoma"/>
                <a:ea typeface="Tahoma"/>
                <a:cs typeface="Tahoma"/>
                <a:sym typeface="Tahoma"/>
              </a:defRPr>
            </a:lvl4pPr>
            <a:lvl5pPr marL="0" marR="0" lvl="4" indent="0" algn="r" rtl="0">
              <a:spcBef>
                <a:spcPts val="0"/>
              </a:spcBef>
              <a:buNone/>
              <a:defRPr sz="1200" b="0" i="0" u="none" strike="noStrike" cap="none">
                <a:solidFill>
                  <a:schemeClr val="lt1"/>
                </a:solidFill>
                <a:latin typeface="Tahoma"/>
                <a:ea typeface="Tahoma"/>
                <a:cs typeface="Tahoma"/>
                <a:sym typeface="Tahoma"/>
              </a:defRPr>
            </a:lvl5pPr>
            <a:lvl6pPr marL="0" marR="0" lvl="5" indent="0" algn="r" rtl="0">
              <a:spcBef>
                <a:spcPts val="0"/>
              </a:spcBef>
              <a:buNone/>
              <a:defRPr sz="1200" b="0" i="0" u="none" strike="noStrike" cap="none">
                <a:solidFill>
                  <a:schemeClr val="lt1"/>
                </a:solidFill>
                <a:latin typeface="Tahoma"/>
                <a:ea typeface="Tahoma"/>
                <a:cs typeface="Tahoma"/>
                <a:sym typeface="Tahoma"/>
              </a:defRPr>
            </a:lvl6pPr>
            <a:lvl7pPr marL="0" marR="0" lvl="6" indent="0" algn="r" rtl="0">
              <a:spcBef>
                <a:spcPts val="0"/>
              </a:spcBef>
              <a:buNone/>
              <a:defRPr sz="1200" b="0" i="0" u="none" strike="noStrike" cap="none">
                <a:solidFill>
                  <a:schemeClr val="lt1"/>
                </a:solidFill>
                <a:latin typeface="Tahoma"/>
                <a:ea typeface="Tahoma"/>
                <a:cs typeface="Tahoma"/>
                <a:sym typeface="Tahoma"/>
              </a:defRPr>
            </a:lvl7pPr>
            <a:lvl8pPr marL="0" marR="0" lvl="7" indent="0" algn="r" rtl="0">
              <a:spcBef>
                <a:spcPts val="0"/>
              </a:spcBef>
              <a:buNone/>
              <a:defRPr sz="1200" b="0" i="0" u="none" strike="noStrike" cap="none">
                <a:solidFill>
                  <a:schemeClr val="lt1"/>
                </a:solidFill>
                <a:latin typeface="Tahoma"/>
                <a:ea typeface="Tahoma"/>
                <a:cs typeface="Tahoma"/>
                <a:sym typeface="Tahoma"/>
              </a:defRPr>
            </a:lvl8pPr>
            <a:lvl9pPr marL="0" marR="0" lvl="8" indent="0" algn="r" rtl="0">
              <a:spcBef>
                <a:spcPts val="0"/>
              </a:spcBef>
              <a:buNone/>
              <a:defRPr sz="1200" b="0" i="0" u="none" strike="noStrike" cap="none">
                <a:solidFill>
                  <a:schemeClr val="lt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104">
          <p15:clr>
            <a:srgbClr val="F26B43"/>
          </p15:clr>
        </p15:guide>
        <p15:guide id="4" orient="horz" pos="288">
          <p15:clr>
            <a:srgbClr val="F26B43"/>
          </p15:clr>
        </p15:guide>
        <p15:guide id="5" orient="horz" pos="1152">
          <p15:clr>
            <a:srgbClr val="F26B43"/>
          </p15:clr>
        </p15:guide>
        <p15:guide id="6" orient="horz" pos="3912">
          <p15:clr>
            <a:srgbClr val="F26B43"/>
          </p15:clr>
        </p15:guide>
        <p15:guide id="7" orient="horz" pos="4248">
          <p15:clr>
            <a:srgbClr val="F26B43"/>
          </p15:clr>
        </p15:guide>
        <p15:guide id="8" pos="384">
          <p15:clr>
            <a:srgbClr val="F26B43"/>
          </p15:clr>
        </p15:guide>
        <p15:guide id="9" pos="7296">
          <p15:clr>
            <a:srgbClr val="F26B43"/>
          </p15:clr>
        </p15:guide>
        <p15:guide id="10"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27"/>
        <p:cNvGrpSpPr/>
        <p:nvPr/>
      </p:nvGrpSpPr>
      <p:grpSpPr>
        <a:xfrm>
          <a:off x="0" y="0"/>
          <a:ext cx="0" cy="0"/>
          <a:chOff x="0" y="0"/>
          <a:chExt cx="0" cy="0"/>
        </a:xfrm>
      </p:grpSpPr>
      <p:pic>
        <p:nvPicPr>
          <p:cNvPr id="28" name="Google Shape;28;p35" descr="\\DROBO-FS\QuickDrops\JB\PPTX NG\Droplets\LightingOverlay.png"/>
          <p:cNvPicPr preferRelativeResize="0"/>
          <p:nvPr/>
        </p:nvPicPr>
        <p:blipFill rotWithShape="1">
          <a:blip r:embed="rId18">
            <a:alphaModFix/>
          </a:blip>
          <a:srcRect/>
          <a:stretch/>
        </p:blipFill>
        <p:spPr>
          <a:xfrm>
            <a:off x="0" y="-1"/>
            <a:ext cx="12192003" cy="6858001"/>
          </a:xfrm>
          <a:prstGeom prst="rect">
            <a:avLst/>
          </a:prstGeom>
          <a:noFill/>
          <a:ln>
            <a:noFill/>
          </a:ln>
        </p:spPr>
      </p:pic>
      <p:sp>
        <p:nvSpPr>
          <p:cNvPr id="29" name="Google Shape;29;p3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35"/>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1" name="Google Shape;31;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2" name="Google Shape;32;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3" name="Google Shape;33;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pic>
        <p:nvPicPr>
          <p:cNvPr id="174" name="Google Shape;174;p37" descr="blankpage.jpg"/>
          <p:cNvPicPr preferRelativeResize="0"/>
          <p:nvPr/>
        </p:nvPicPr>
        <p:blipFill rotWithShape="1">
          <a:blip r:embed="rId11">
            <a:alphaModFix/>
          </a:blip>
          <a:srcRect/>
          <a:stretch/>
        </p:blipFill>
        <p:spPr>
          <a:xfrm>
            <a:off x="0" y="714"/>
            <a:ext cx="12192000" cy="6856572"/>
          </a:xfrm>
          <a:prstGeom prst="rect">
            <a:avLst/>
          </a:prstGeom>
          <a:noFill/>
          <a:ln>
            <a:noFill/>
          </a:ln>
        </p:spPr>
      </p:pic>
      <p:sp>
        <p:nvSpPr>
          <p:cNvPr id="175" name="Google Shape;175;p37"/>
          <p:cNvSpPr txBox="1">
            <a:spLocks noGrp="1"/>
          </p:cNvSpPr>
          <p:nvPr>
            <p:ph type="title"/>
          </p:nvPr>
        </p:nvSpPr>
        <p:spPr>
          <a:xfrm>
            <a:off x="1558067" y="491767"/>
            <a:ext cx="9851244"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44444"/>
              </a:buClr>
              <a:buSzPts val="2400"/>
              <a:buFont typeface="Montserrat"/>
              <a:buNone/>
              <a:defRPr sz="2400" b="0" i="0" u="none" strike="noStrike" cap="none">
                <a:solidFill>
                  <a:srgbClr val="444444"/>
                </a:solidFill>
                <a:latin typeface="Montserrat"/>
                <a:ea typeface="Montserrat"/>
                <a:cs typeface="Montserrat"/>
                <a:sym typeface="Montserrat"/>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a:endParaRPr/>
          </a:p>
        </p:txBody>
      </p:sp>
      <p:sp>
        <p:nvSpPr>
          <p:cNvPr id="176" name="Google Shape;176;p37"/>
          <p:cNvSpPr txBox="1">
            <a:spLocks noGrp="1"/>
          </p:cNvSpPr>
          <p:nvPr>
            <p:ph type="body" idx="1"/>
          </p:nvPr>
        </p:nvSpPr>
        <p:spPr>
          <a:xfrm>
            <a:off x="1555311" y="1357279"/>
            <a:ext cx="9854000" cy="44532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867"/>
              <a:buFont typeface="Open Sans"/>
              <a:buNone/>
              <a:defRPr sz="1867" b="0" i="0" u="none" strike="noStrike" cap="none">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Trebuchet MS"/>
              <a:buNone/>
              <a:defRPr sz="4400" b="0"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4" name="Google Shape;224;p4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rebuchet MS"/>
                <a:ea typeface="Trebuchet MS"/>
                <a:cs typeface="Trebuchet MS"/>
                <a:sym typeface="Trebuchet M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6" r:id="rId5"/>
    <p:sldLayoutId id="2147483687" r:id="rId6"/>
    <p:sldLayoutId id="2147483688" r:id="rId7"/>
    <p:sldLayoutId id="2147483689" r:id="rId8"/>
    <p:sldLayoutId id="2147483690" r:id="rId9"/>
    <p:sldLayoutId id="214748369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5hjKvWISyZ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hyperlink" Target="mailto:fwright@csg.org" TargetMode="External"/><Relationship Id="rId4" Type="http://schemas.openxmlformats.org/officeDocument/2006/relationships/hyperlink" Target="mailto:rhaneberg@csg.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9C909-BA62-564F-B21F-39D5C9055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221"/>
            <a:ext cx="12192000" cy="1191779"/>
          </a:xfrm>
          <a:prstGeom prst="rect">
            <a:avLst/>
          </a:prstGeom>
        </p:spPr>
      </p:pic>
      <p:pic>
        <p:nvPicPr>
          <p:cNvPr id="3" name="Picture 2" descr="Text&#10;&#10;Description automatically generated">
            <a:extLst>
              <a:ext uri="{FF2B5EF4-FFF2-40B4-BE49-F238E27FC236}">
                <a16:creationId xmlns:a16="http://schemas.microsoft.com/office/drawing/2014/main" id="{5CA6E296-492F-804D-AEF4-D6573F2D5529}"/>
              </a:ext>
            </a:extLst>
          </p:cNvPr>
          <p:cNvPicPr>
            <a:picLocks noChangeAspect="1"/>
          </p:cNvPicPr>
          <p:nvPr/>
        </p:nvPicPr>
        <p:blipFill>
          <a:blip r:embed="rId4"/>
          <a:stretch>
            <a:fillRect/>
          </a:stretch>
        </p:blipFill>
        <p:spPr>
          <a:xfrm>
            <a:off x="0" y="0"/>
            <a:ext cx="12192000" cy="5666221"/>
          </a:xfrm>
          <a:prstGeom prst="rect">
            <a:avLst/>
          </a:prstGeom>
        </p:spPr>
      </p:pic>
    </p:spTree>
    <p:extLst>
      <p:ext uri="{BB962C8B-B14F-4D97-AF65-F5344CB8AC3E}">
        <p14:creationId xmlns:p14="http://schemas.microsoft.com/office/powerpoint/2010/main" val="289416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295"/>
        <p:cNvGrpSpPr/>
        <p:nvPr/>
      </p:nvGrpSpPr>
      <p:grpSpPr>
        <a:xfrm>
          <a:off x="0" y="0"/>
          <a:ext cx="0" cy="0"/>
          <a:chOff x="0" y="0"/>
          <a:chExt cx="0" cy="0"/>
        </a:xfrm>
      </p:grpSpPr>
      <p:sp>
        <p:nvSpPr>
          <p:cNvPr id="296" name="Google Shape;296;p5"/>
          <p:cNvSpPr txBox="1"/>
          <p:nvPr/>
        </p:nvSpPr>
        <p:spPr>
          <a:xfrm>
            <a:off x="1066799" y="1278294"/>
            <a:ext cx="10364451" cy="106369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GOALS OF DIVERSION SERVICES</a:t>
            </a:r>
            <a:endParaRPr/>
          </a:p>
        </p:txBody>
      </p:sp>
      <p:sp>
        <p:nvSpPr>
          <p:cNvPr id="297" name="Google Shape;297;p5"/>
          <p:cNvSpPr txBox="1"/>
          <p:nvPr/>
        </p:nvSpPr>
        <p:spPr>
          <a:xfrm>
            <a:off x="511628" y="2597434"/>
            <a:ext cx="11168743" cy="3532778"/>
          </a:xfrm>
          <a:prstGeom prst="rect">
            <a:avLst/>
          </a:prstGeom>
          <a:noFill/>
          <a:ln>
            <a:noFill/>
          </a:ln>
        </p:spPr>
        <p:txBody>
          <a:bodyPr spcFirstLastPara="1" wrap="square" lIns="91425" tIns="45700" rIns="91425" bIns="45700" anchor="t" anchorCtr="0">
            <a:normAutofit/>
          </a:bodyPr>
          <a:lstStyle/>
          <a:p>
            <a:pPr marL="685800" marR="0" lvl="1" indent="-228600" algn="l" rtl="0">
              <a:lnSpc>
                <a:spcPct val="12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Prevent deeper class member involvement in and recidivism in the criminal legal system.</a:t>
            </a:r>
            <a:endParaRPr/>
          </a:p>
          <a:p>
            <a:pPr marL="685800" marR="0" lvl="1" indent="-228600" algn="l" rtl="0">
              <a:lnSpc>
                <a:spcPct val="120000"/>
              </a:lnSpc>
              <a:spcBef>
                <a:spcPts val="50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Reduce demand for competency services.</a:t>
            </a:r>
            <a:endParaRPr/>
          </a:p>
          <a:p>
            <a:pPr marL="685800" marR="0" lvl="1" indent="-228600" algn="l" rtl="0">
              <a:lnSpc>
                <a:spcPct val="120000"/>
              </a:lnSpc>
              <a:spcBef>
                <a:spcPts val="50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Minimize the harm inflicted on class members by reducing criminal legal involvement and long-term incarceration rates. </a:t>
            </a:r>
            <a:endParaRPr/>
          </a:p>
          <a:p>
            <a:pPr marL="685800" marR="0" lvl="1" indent="-228600" algn="l" rtl="0">
              <a:lnSpc>
                <a:spcPct val="120000"/>
              </a:lnSpc>
              <a:spcBef>
                <a:spcPts val="50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Serve class members in the least restrictive environment.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301"/>
        <p:cNvGrpSpPr/>
        <p:nvPr/>
      </p:nvGrpSpPr>
      <p:grpSpPr>
        <a:xfrm>
          <a:off x="0" y="0"/>
          <a:ext cx="0" cy="0"/>
          <a:chOff x="0" y="0"/>
          <a:chExt cx="0" cy="0"/>
        </a:xfrm>
      </p:grpSpPr>
      <p:sp>
        <p:nvSpPr>
          <p:cNvPr id="302" name="Google Shape;302;p6"/>
          <p:cNvSpPr txBox="1"/>
          <p:nvPr/>
        </p:nvSpPr>
        <p:spPr>
          <a:xfrm>
            <a:off x="1042573" y="298580"/>
            <a:ext cx="10364451" cy="8304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CO-RESPONDER CONTRACTS</a:t>
            </a:r>
            <a:endParaRPr/>
          </a:p>
        </p:txBody>
      </p:sp>
      <p:sp>
        <p:nvSpPr>
          <p:cNvPr id="303" name="Google Shape;303;p6"/>
          <p:cNvSpPr txBox="1"/>
          <p:nvPr/>
        </p:nvSpPr>
        <p:spPr>
          <a:xfrm>
            <a:off x="511628" y="1138530"/>
            <a:ext cx="11168743" cy="5090820"/>
          </a:xfrm>
          <a:prstGeom prst="rect">
            <a:avLst/>
          </a:prstGeom>
          <a:noFill/>
          <a:ln>
            <a:noFill/>
          </a:ln>
        </p:spPr>
        <p:txBody>
          <a:bodyPr spcFirstLastPara="1" wrap="square" lIns="91425" tIns="45700" rIns="91425" bIns="45700" anchor="t" anchorCtr="0">
            <a:normAutofit fontScale="77500" lnSpcReduction="20000"/>
          </a:bodyPr>
          <a:lstStyle/>
          <a:p>
            <a:pPr marL="228600" marR="0" lvl="0" indent="-90804" algn="l" rtl="0">
              <a:lnSpc>
                <a:spcPct val="120000"/>
              </a:lnSpc>
              <a:spcBef>
                <a:spcPts val="0"/>
              </a:spcBef>
              <a:spcAft>
                <a:spcPts val="0"/>
              </a:spcAft>
              <a:buClr>
                <a:srgbClr val="000000"/>
              </a:buClr>
              <a:buSzPct val="100000"/>
              <a:buFont typeface="Arial"/>
              <a:buNone/>
            </a:pPr>
            <a:endParaRPr sz="2800" b="0" i="0" u="none" strike="noStrike" cap="none">
              <a:solidFill>
                <a:srgbClr val="000000"/>
              </a:solidFill>
              <a:latin typeface="Arial"/>
              <a:ea typeface="Arial"/>
              <a:cs typeface="Arial"/>
              <a:sym typeface="Arial"/>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2018: Contract with DRW for four co-responder teams</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Take all calls for service</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Access to shelter beds and SUD beds</a:t>
            </a:r>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2019: Contract with WASPC: two co-responders with SPD/two co-responders with the Spokane County Sheriff’s Office</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Added Sgt. Kernkamp to oversee all co-responder teams</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Boundaryless </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Follow-up services provided</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Access to assessment for substance use treatment</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“Drop and Go” admission to FBH’s Stabilization Unit</a:t>
            </a:r>
            <a:endParaRPr/>
          </a:p>
          <a:p>
            <a:pPr marL="685800" marR="0" lvl="1" indent="-228600" algn="l" rtl="0">
              <a:lnSpc>
                <a:spcPct val="120000"/>
              </a:lnSpc>
              <a:spcBef>
                <a:spcPts val="5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Access to FBH/SFD’s co-responder team for community vitals assessment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307"/>
        <p:cNvGrpSpPr/>
        <p:nvPr/>
      </p:nvGrpSpPr>
      <p:grpSpPr>
        <a:xfrm>
          <a:off x="0" y="0"/>
          <a:ext cx="0" cy="0"/>
          <a:chOff x="0" y="0"/>
          <a:chExt cx="0" cy="0"/>
        </a:xfrm>
      </p:grpSpPr>
      <p:sp>
        <p:nvSpPr>
          <p:cNvPr id="308" name="Google Shape;308;p7"/>
          <p:cNvSpPr txBox="1"/>
          <p:nvPr/>
        </p:nvSpPr>
        <p:spPr>
          <a:xfrm>
            <a:off x="1038806" y="1520890"/>
            <a:ext cx="10364451" cy="106369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CO-RESPONDERS</a:t>
            </a:r>
            <a:endParaRPr sz="3600" b="1" i="0" u="none" strike="noStrike" cap="none">
              <a:solidFill>
                <a:srgbClr val="000000"/>
              </a:solidFill>
              <a:latin typeface="Arial"/>
              <a:ea typeface="Arial"/>
              <a:cs typeface="Arial"/>
              <a:sym typeface="Arial"/>
            </a:endParaRPr>
          </a:p>
        </p:txBody>
      </p:sp>
      <p:sp>
        <p:nvSpPr>
          <p:cNvPr id="309" name="Google Shape;309;p7"/>
          <p:cNvSpPr txBox="1"/>
          <p:nvPr/>
        </p:nvSpPr>
        <p:spPr>
          <a:xfrm>
            <a:off x="381000" y="3325222"/>
            <a:ext cx="11168743" cy="2011888"/>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120000"/>
              </a:lnSpc>
              <a:spcBef>
                <a:spcPts val="0"/>
              </a:spcBef>
              <a:spcAft>
                <a:spcPts val="0"/>
              </a:spcAft>
              <a:buClr>
                <a:srgbClr val="000000"/>
              </a:buClr>
              <a:buSzPts val="2000"/>
              <a:buFont typeface="Arial"/>
              <a:buChar char="•"/>
            </a:pPr>
            <a:r>
              <a:rPr lang="en-US" sz="20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HTTPS://YOUTU.BE/5HJKVWISYZC</a:t>
            </a:r>
            <a:endParaRPr sz="2000" b="1" i="0" u="none" strike="noStrike" cap="none">
              <a:solidFill>
                <a:srgbClr val="000000"/>
              </a:solidFill>
              <a:latin typeface="Arial"/>
              <a:ea typeface="Arial"/>
              <a:cs typeface="Arial"/>
              <a:sym typeface="Arial"/>
            </a:endParaRPr>
          </a:p>
          <a:p>
            <a:pPr marL="228600" marR="0" lvl="0" indent="-50800" algn="ctr" rtl="0">
              <a:lnSpc>
                <a:spcPct val="120000"/>
              </a:lnSpc>
              <a:spcBef>
                <a:spcPts val="100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313"/>
        <p:cNvGrpSpPr/>
        <p:nvPr/>
      </p:nvGrpSpPr>
      <p:grpSpPr>
        <a:xfrm>
          <a:off x="0" y="0"/>
          <a:ext cx="0" cy="0"/>
          <a:chOff x="0" y="0"/>
          <a:chExt cx="0" cy="0"/>
        </a:xfrm>
      </p:grpSpPr>
      <p:sp>
        <p:nvSpPr>
          <p:cNvPr id="314" name="Google Shape;314;p8"/>
          <p:cNvSpPr txBox="1"/>
          <p:nvPr/>
        </p:nvSpPr>
        <p:spPr>
          <a:xfrm>
            <a:off x="1076129" y="1007706"/>
            <a:ext cx="10364451" cy="106369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COMMUNITY RESOURCES</a:t>
            </a:r>
            <a:endParaRPr/>
          </a:p>
        </p:txBody>
      </p:sp>
      <p:sp>
        <p:nvSpPr>
          <p:cNvPr id="315" name="Google Shape;315;p8"/>
          <p:cNvSpPr txBox="1"/>
          <p:nvPr/>
        </p:nvSpPr>
        <p:spPr>
          <a:xfrm>
            <a:off x="511628" y="2146041"/>
            <a:ext cx="11168743" cy="3704253"/>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20000"/>
              </a:lnSpc>
              <a:spcBef>
                <a:spcPts val="0"/>
              </a:spcBef>
              <a:spcAft>
                <a:spcPts val="0"/>
              </a:spcAft>
              <a:buClr>
                <a:srgbClr val="000000"/>
              </a:buClr>
              <a:buSzPct val="100000"/>
              <a:buFont typeface="Arial"/>
              <a:buNone/>
            </a:pPr>
            <a:r>
              <a:rPr lang="en-US" sz="2800" b="0" i="0" u="none" strike="noStrike" cap="none">
                <a:solidFill>
                  <a:srgbClr val="000000"/>
                </a:solidFill>
                <a:latin typeface="Arial"/>
                <a:ea typeface="Arial"/>
                <a:cs typeface="Arial"/>
                <a:sym typeface="Arial"/>
              </a:rPr>
              <a:t>Diversion/stabilization resources:</a:t>
            </a:r>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House of Charities for one respite bed</a:t>
            </a:r>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Spokane Treatment and Recovery Services (STARS) for secure withdrawal management</a:t>
            </a:r>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Truth Ministries for 10 beds</a:t>
            </a:r>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Access to a substance use disorder professional for immediate assessment for inpatient or outpatient SUD services</a:t>
            </a:r>
            <a:endParaRPr/>
          </a:p>
          <a:p>
            <a:pPr marL="228600" marR="0" lvl="0" indent="-228600" algn="l" rtl="0">
              <a:lnSpc>
                <a:spcPct val="120000"/>
              </a:lnSpc>
              <a:spcBef>
                <a:spcPts val="100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“Drop and Go” at FBH Stabilization Unit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319"/>
        <p:cNvGrpSpPr/>
        <p:nvPr/>
      </p:nvGrpSpPr>
      <p:grpSpPr>
        <a:xfrm>
          <a:off x="0" y="0"/>
          <a:ext cx="0" cy="0"/>
          <a:chOff x="0" y="0"/>
          <a:chExt cx="0" cy="0"/>
        </a:xfrm>
      </p:grpSpPr>
      <p:sp>
        <p:nvSpPr>
          <p:cNvPr id="320" name="Google Shape;320;p9"/>
          <p:cNvSpPr txBox="1"/>
          <p:nvPr/>
        </p:nvSpPr>
        <p:spPr>
          <a:xfrm>
            <a:off x="1188097" y="1007707"/>
            <a:ext cx="10364451" cy="106369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rgbClr val="000000"/>
                </a:solidFill>
                <a:latin typeface="Arial"/>
                <a:ea typeface="Arial"/>
                <a:cs typeface="Arial"/>
                <a:sym typeface="Arial"/>
              </a:rPr>
              <a:t>TRUEBLOOD RESOURCES</a:t>
            </a:r>
            <a:endParaRPr/>
          </a:p>
        </p:txBody>
      </p:sp>
      <p:sp>
        <p:nvSpPr>
          <p:cNvPr id="321" name="Google Shape;321;p9"/>
          <p:cNvSpPr txBox="1"/>
          <p:nvPr/>
        </p:nvSpPr>
        <p:spPr>
          <a:xfrm>
            <a:off x="511628" y="2071397"/>
            <a:ext cx="11168743" cy="431074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Arial"/>
                <a:ea typeface="Arial"/>
                <a:cs typeface="Arial"/>
                <a:sym typeface="Arial"/>
              </a:rPr>
              <a:t>Forensic Projects for Assistance in Transition from Homelessness (FPATH)</a:t>
            </a:r>
            <a:endParaRPr/>
          </a:p>
          <a:p>
            <a:pPr marL="228600" marR="0" lvl="0" indent="-228600" algn="l" rtl="0">
              <a:lnSpc>
                <a:spcPct val="120000"/>
              </a:lnSpc>
              <a:spcBef>
                <a:spcPts val="1000"/>
              </a:spcBef>
              <a:spcAft>
                <a:spcPts val="0"/>
              </a:spcAft>
              <a:buClr>
                <a:srgbClr val="000000"/>
              </a:buClr>
              <a:buSzPts val="2800"/>
              <a:buFont typeface="Noto Sans Symbols"/>
              <a:buChar char="✔"/>
            </a:pPr>
            <a:r>
              <a:rPr lang="en-US" sz="2800" b="0" i="0" u="none" strike="noStrike" cap="none">
                <a:solidFill>
                  <a:srgbClr val="000000"/>
                </a:solidFill>
                <a:latin typeface="Arial"/>
                <a:ea typeface="Arial"/>
                <a:cs typeface="Arial"/>
                <a:sym typeface="Arial"/>
              </a:rPr>
              <a:t>Forensic Housing and Recovery through Peer Services (FHARPS)</a:t>
            </a:r>
            <a:endParaRPr/>
          </a:p>
          <a:p>
            <a:pPr marL="228600" marR="0" lvl="0" indent="-228600" algn="l" rtl="0">
              <a:lnSpc>
                <a:spcPct val="120000"/>
              </a:lnSpc>
              <a:spcBef>
                <a:spcPts val="1000"/>
              </a:spcBef>
              <a:spcAft>
                <a:spcPts val="0"/>
              </a:spcAft>
              <a:buClr>
                <a:srgbClr val="000000"/>
              </a:buClr>
              <a:buSzPts val="2800"/>
              <a:buFont typeface="Noto Sans Symbols"/>
              <a:buChar char="✔"/>
            </a:pPr>
            <a:r>
              <a:rPr lang="en-US" sz="2800" b="0" i="0" u="none" strike="noStrike" cap="none">
                <a:solidFill>
                  <a:srgbClr val="000000"/>
                </a:solidFill>
                <a:latin typeface="Arial"/>
                <a:ea typeface="Arial"/>
                <a:cs typeface="Arial"/>
                <a:sym typeface="Arial"/>
              </a:rPr>
              <a:t>Outpatient Competency Restoration Program (OCRP)</a:t>
            </a:r>
            <a:endParaRPr/>
          </a:p>
          <a:p>
            <a:pPr marL="228600" marR="0" lvl="0" indent="-228600" algn="l" rtl="0">
              <a:lnSpc>
                <a:spcPct val="120000"/>
              </a:lnSpc>
              <a:spcBef>
                <a:spcPts val="1000"/>
              </a:spcBef>
              <a:spcAft>
                <a:spcPts val="0"/>
              </a:spcAft>
              <a:buClr>
                <a:srgbClr val="000000"/>
              </a:buClr>
              <a:buSzPts val="2800"/>
              <a:buFont typeface="Noto Sans Symbols"/>
              <a:buChar char="✔"/>
            </a:pPr>
            <a:r>
              <a:rPr lang="en-US" sz="2800" b="0" i="0" u="none" strike="noStrike" cap="none">
                <a:solidFill>
                  <a:srgbClr val="000000"/>
                </a:solidFill>
                <a:latin typeface="Arial"/>
                <a:ea typeface="Arial"/>
                <a:cs typeface="Arial"/>
                <a:sym typeface="Arial"/>
              </a:rPr>
              <a:t>Mobile Response Unit for Trueblood </a:t>
            </a:r>
            <a:endParaRPr/>
          </a:p>
          <a:p>
            <a:pPr marL="228600" marR="0" lvl="0" indent="-228600" algn="l" rtl="0">
              <a:lnSpc>
                <a:spcPct val="120000"/>
              </a:lnSpc>
              <a:spcBef>
                <a:spcPts val="1000"/>
              </a:spcBef>
              <a:spcAft>
                <a:spcPts val="0"/>
              </a:spcAft>
              <a:buClr>
                <a:srgbClr val="000000"/>
              </a:buClr>
              <a:buSzPts val="2800"/>
              <a:buFont typeface="Noto Sans Symbols"/>
              <a:buChar char="✔"/>
            </a:pPr>
            <a:r>
              <a:rPr lang="en-US" sz="2800" b="0" i="0" u="none" strike="noStrike" cap="none">
                <a:solidFill>
                  <a:srgbClr val="000000"/>
                </a:solidFill>
                <a:latin typeface="Arial"/>
                <a:ea typeface="Arial"/>
                <a:cs typeface="Arial"/>
                <a:sym typeface="Arial"/>
              </a:rPr>
              <a:t>Housing Grant: 34 units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325"/>
        <p:cNvGrpSpPr/>
        <p:nvPr/>
      </p:nvGrpSpPr>
      <p:grpSpPr>
        <a:xfrm>
          <a:off x="0" y="0"/>
          <a:ext cx="0" cy="0"/>
          <a:chOff x="0" y="0"/>
          <a:chExt cx="0" cy="0"/>
        </a:xfrm>
      </p:grpSpPr>
      <p:sp>
        <p:nvSpPr>
          <p:cNvPr id="326" name="Google Shape;326;p10"/>
          <p:cNvSpPr txBox="1"/>
          <p:nvPr/>
        </p:nvSpPr>
        <p:spPr>
          <a:xfrm>
            <a:off x="511628" y="410547"/>
            <a:ext cx="11168743" cy="6326155"/>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327" name="Google Shape;327;p10" descr="Question mark"/>
          <p:cNvPicPr preferRelativeResize="0"/>
          <p:nvPr/>
        </p:nvPicPr>
        <p:blipFill rotWithShape="1">
          <a:blip r:embed="rId3">
            <a:alphaModFix/>
          </a:blip>
          <a:srcRect b="3852"/>
          <a:stretch/>
        </p:blipFill>
        <p:spPr>
          <a:xfrm>
            <a:off x="1716833" y="1138336"/>
            <a:ext cx="8677469" cy="5122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1"/>
          <p:cNvSpPr txBox="1">
            <a:spLocks noGrp="1"/>
          </p:cNvSpPr>
          <p:nvPr>
            <p:ph type="ctrTitle" idx="4294967295"/>
          </p:nvPr>
        </p:nvSpPr>
        <p:spPr>
          <a:xfrm>
            <a:off x="1171611" y="1726908"/>
            <a:ext cx="9848777" cy="340418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44444"/>
              </a:buClr>
              <a:buSzPts val="5400"/>
              <a:buFont typeface="Montserrat"/>
              <a:buNone/>
            </a:pPr>
            <a:r>
              <a:rPr lang="en-US" sz="5400" b="1" i="0" u="none" strike="noStrike" cap="none">
                <a:solidFill>
                  <a:schemeClr val="lt1"/>
                </a:solidFill>
                <a:latin typeface="Montserrat"/>
                <a:ea typeface="Montserrat"/>
                <a:cs typeface="Montserrat"/>
                <a:sym typeface="Montserrat"/>
              </a:rPr>
              <a:t>911 Triage and </a:t>
            </a:r>
            <a:br>
              <a:rPr lang="en-US" sz="5400" b="1" i="0" u="none" strike="noStrike" cap="none">
                <a:solidFill>
                  <a:schemeClr val="lt1"/>
                </a:solidFill>
                <a:latin typeface="Montserrat"/>
                <a:ea typeface="Montserrat"/>
                <a:cs typeface="Montserrat"/>
                <a:sym typeface="Montserrat"/>
              </a:rPr>
            </a:br>
            <a:r>
              <a:rPr lang="en-US" sz="5400" b="1" i="0" u="none" strike="noStrike" cap="none">
                <a:solidFill>
                  <a:schemeClr val="lt1"/>
                </a:solidFill>
                <a:latin typeface="Montserrat"/>
                <a:ea typeface="Montserrat"/>
                <a:cs typeface="Montserrat"/>
                <a:sym typeface="Montserrat"/>
              </a:rPr>
              <a:t>Responder Strategy</a:t>
            </a:r>
            <a:br>
              <a:rPr lang="en-US" sz="5400" b="1" i="0" u="none" strike="noStrike" cap="none">
                <a:solidFill>
                  <a:schemeClr val="lt1"/>
                </a:solidFill>
                <a:latin typeface="Montserrat"/>
                <a:ea typeface="Montserrat"/>
                <a:cs typeface="Montserrat"/>
                <a:sym typeface="Montserrat"/>
              </a:rPr>
            </a:br>
            <a:br>
              <a:rPr lang="en-US" sz="5400" b="1" i="0" u="none" strike="noStrike" cap="none">
                <a:solidFill>
                  <a:schemeClr val="lt1"/>
                </a:solidFill>
                <a:latin typeface="Montserrat"/>
                <a:ea typeface="Montserrat"/>
                <a:cs typeface="Montserrat"/>
                <a:sym typeface="Montserrat"/>
              </a:rPr>
            </a:br>
            <a:r>
              <a:rPr lang="en-US" sz="2400" b="1" i="1" u="none" strike="noStrike" cap="none">
                <a:solidFill>
                  <a:schemeClr val="lt1"/>
                </a:solidFill>
                <a:latin typeface="Montserrat"/>
                <a:ea typeface="Montserrat"/>
                <a:cs typeface="Montserrat"/>
                <a:sym typeface="Montserrat"/>
              </a:rPr>
              <a:t>Building the Off Ramp: Quality Connections to Care</a:t>
            </a:r>
            <a:br>
              <a:rPr lang="en-US" sz="2400" b="1" i="1" u="none" strike="noStrike" cap="none">
                <a:solidFill>
                  <a:schemeClr val="lt1"/>
                </a:solidFill>
                <a:latin typeface="Montserrat"/>
                <a:ea typeface="Montserrat"/>
                <a:cs typeface="Montserrat"/>
                <a:sym typeface="Montserrat"/>
              </a:rPr>
            </a:br>
            <a:r>
              <a:rPr lang="en-US" sz="2000" b="1" i="1" u="none" strike="noStrike" cap="none">
                <a:solidFill>
                  <a:schemeClr val="lt1"/>
                </a:solidFill>
                <a:latin typeface="Montserrat"/>
                <a:ea typeface="Montserrat"/>
                <a:cs typeface="Montserrat"/>
                <a:sym typeface="Montserrat"/>
              </a:rPr>
              <a:t>October 21, 2021</a:t>
            </a:r>
            <a:br>
              <a:rPr lang="en-US" sz="2000" b="1" i="1" u="none" strike="noStrike" cap="none">
                <a:solidFill>
                  <a:schemeClr val="lt1"/>
                </a:solidFill>
                <a:latin typeface="Montserrat"/>
                <a:ea typeface="Montserrat"/>
                <a:cs typeface="Montserrat"/>
                <a:sym typeface="Montserrat"/>
              </a:rPr>
            </a:br>
            <a:br>
              <a:rPr lang="en-US" sz="5400" b="1" i="0" u="none" strike="noStrike" cap="none">
                <a:solidFill>
                  <a:schemeClr val="lt1"/>
                </a:solidFill>
                <a:latin typeface="Montserrat"/>
                <a:ea typeface="Montserrat"/>
                <a:cs typeface="Montserrat"/>
                <a:sym typeface="Montserrat"/>
              </a:rPr>
            </a:br>
            <a:endParaRPr sz="54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2"/>
          <p:cNvSpPr txBox="1">
            <a:spLocks noGrp="1"/>
          </p:cNvSpPr>
          <p:nvPr>
            <p:ph type="title"/>
          </p:nvPr>
        </p:nvSpPr>
        <p:spPr>
          <a:xfrm>
            <a:off x="493486" y="435428"/>
            <a:ext cx="10600081" cy="9503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200" b="1">
                <a:solidFill>
                  <a:schemeClr val="dk1"/>
                </a:solidFill>
              </a:rPr>
              <a:t>Foundation for Law Enforcement/Behavioral Health Collaborations</a:t>
            </a:r>
            <a:endParaRPr sz="3200">
              <a:solidFill>
                <a:schemeClr val="dk1"/>
              </a:solidFill>
            </a:endParaRPr>
          </a:p>
        </p:txBody>
      </p:sp>
      <p:sp>
        <p:nvSpPr>
          <p:cNvPr id="338" name="Google Shape;338;p12"/>
          <p:cNvSpPr txBox="1">
            <a:spLocks noGrp="1"/>
          </p:cNvSpPr>
          <p:nvPr>
            <p:ph type="body" idx="1"/>
          </p:nvPr>
        </p:nvSpPr>
        <p:spPr>
          <a:xfrm>
            <a:off x="493486" y="1531610"/>
            <a:ext cx="10600081" cy="4283527"/>
          </a:xfrm>
          <a:prstGeom prst="rect">
            <a:avLst/>
          </a:prstGeom>
          <a:noFill/>
          <a:ln>
            <a:noFill/>
          </a:ln>
        </p:spPr>
        <p:txBody>
          <a:bodyPr spcFirstLastPara="1" wrap="square" lIns="91425" tIns="91425" rIns="91425" bIns="91425" anchor="t" anchorCtr="0">
            <a:noAutofit/>
          </a:bodyPr>
          <a:lstStyle/>
          <a:p>
            <a:pPr marL="380990" lvl="0" indent="-380990" algn="l" rtl="0">
              <a:lnSpc>
                <a:spcPct val="100000"/>
              </a:lnSpc>
              <a:spcBef>
                <a:spcPts val="0"/>
              </a:spcBef>
              <a:spcAft>
                <a:spcPts val="0"/>
              </a:spcAft>
              <a:buSzPts val="2000"/>
              <a:buFont typeface="Arial"/>
              <a:buChar char="•"/>
            </a:pPr>
            <a:r>
              <a:rPr lang="en-US" sz="2000">
                <a:solidFill>
                  <a:schemeClr val="dk1"/>
                </a:solidFill>
              </a:rPr>
              <a:t>Crisis Intervention Team Training—Launched 2009</a:t>
            </a:r>
            <a:endParaRPr/>
          </a:p>
          <a:p>
            <a:pPr marL="380990" lvl="0" indent="-380990" algn="l" rtl="0">
              <a:lnSpc>
                <a:spcPct val="100000"/>
              </a:lnSpc>
              <a:spcBef>
                <a:spcPts val="0"/>
              </a:spcBef>
              <a:spcAft>
                <a:spcPts val="0"/>
              </a:spcAft>
              <a:buSzPts val="2000"/>
              <a:buFont typeface="Arial"/>
              <a:buChar char="•"/>
            </a:pPr>
            <a:r>
              <a:rPr lang="en-US" sz="2000">
                <a:solidFill>
                  <a:schemeClr val="dk1"/>
                </a:solidFill>
              </a:rPr>
              <a:t>Focus on diversion and deflection through MacArthur Grant</a:t>
            </a:r>
            <a:endParaRPr/>
          </a:p>
          <a:p>
            <a:pPr marL="990575" lvl="4" indent="-380990" algn="l" rtl="0">
              <a:lnSpc>
                <a:spcPct val="100000"/>
              </a:lnSpc>
              <a:spcBef>
                <a:spcPts val="0"/>
              </a:spcBef>
              <a:spcAft>
                <a:spcPts val="0"/>
              </a:spcAft>
              <a:buSzPts val="2000"/>
              <a:buFont typeface="Arial"/>
              <a:buChar char="•"/>
            </a:pPr>
            <a:r>
              <a:rPr lang="en-US" sz="2000" i="1">
                <a:solidFill>
                  <a:schemeClr val="dk1"/>
                </a:solidFill>
              </a:rPr>
              <a:t>Civil Code Violations (2016)—shifting from criminal to civil penalties for nuisance behavior</a:t>
            </a:r>
            <a:endParaRPr/>
          </a:p>
          <a:p>
            <a:pPr marL="990575" lvl="4" indent="-380990" algn="l" rtl="0">
              <a:lnSpc>
                <a:spcPct val="100000"/>
              </a:lnSpc>
              <a:spcBef>
                <a:spcPts val="0"/>
              </a:spcBef>
              <a:spcAft>
                <a:spcPts val="0"/>
              </a:spcAft>
              <a:buSzPts val="2000"/>
              <a:buFont typeface="Arial"/>
              <a:buChar char="•"/>
            </a:pPr>
            <a:r>
              <a:rPr lang="en-US" sz="2000" i="1">
                <a:solidFill>
                  <a:schemeClr val="dk1"/>
                </a:solidFill>
              </a:rPr>
              <a:t>Police-Assisted Diversion (2017)—pre-booking diversion program providing harm-reduction services for people who encounter police for low-level offenses associated with unmet health needs.</a:t>
            </a:r>
            <a:endParaRPr sz="2000">
              <a:solidFill>
                <a:schemeClr val="dk1"/>
              </a:solidFill>
            </a:endParaRPr>
          </a:p>
          <a:p>
            <a:pPr marL="380990" lvl="0" indent="-380990" algn="l" rtl="0">
              <a:lnSpc>
                <a:spcPct val="100000"/>
              </a:lnSpc>
              <a:spcBef>
                <a:spcPts val="0"/>
              </a:spcBef>
              <a:spcAft>
                <a:spcPts val="0"/>
              </a:spcAft>
              <a:buSzPts val="2000"/>
              <a:buFont typeface="Arial"/>
              <a:buChar char="•"/>
            </a:pPr>
            <a:r>
              <a:rPr lang="en-US" sz="2000">
                <a:solidFill>
                  <a:schemeClr val="dk1"/>
                </a:solidFill>
              </a:rPr>
              <a:t>Outreach Co-Responder Teams launched in East Division as a targeted intervention for people with opioid use disorder (2019)</a:t>
            </a:r>
            <a:endParaRPr/>
          </a:p>
          <a:p>
            <a:pPr marL="0" lvl="0" indent="0" algn="l" rtl="0">
              <a:lnSpc>
                <a:spcPct val="100000"/>
              </a:lnSpc>
              <a:spcBef>
                <a:spcPts val="0"/>
              </a:spcBef>
              <a:spcAft>
                <a:spcPts val="0"/>
              </a:spcAft>
              <a:buSzPts val="2000"/>
              <a:buNone/>
            </a:pPr>
            <a:endParaRPr sz="2000">
              <a:solidFill>
                <a:schemeClr val="dk1"/>
              </a:solidFill>
            </a:endParaRPr>
          </a:p>
          <a:p>
            <a:pPr marL="0" lvl="0" indent="0" algn="l" rtl="0">
              <a:lnSpc>
                <a:spcPct val="100000"/>
              </a:lnSpc>
              <a:spcBef>
                <a:spcPts val="1600"/>
              </a:spcBef>
              <a:spcAft>
                <a:spcPts val="0"/>
              </a:spcAft>
              <a:buSzPts val="2000"/>
              <a:buNone/>
            </a:pPr>
            <a:r>
              <a:rPr lang="en-US" sz="2000" b="1">
                <a:solidFill>
                  <a:schemeClr val="dk1"/>
                </a:solidFill>
              </a:rPr>
              <a:t>Recent shift to earlier interventions… </a:t>
            </a:r>
            <a:endParaRPr/>
          </a:p>
          <a:p>
            <a:pPr marL="0" lvl="0" indent="0" algn="l" rtl="0">
              <a:lnSpc>
                <a:spcPct val="100000"/>
              </a:lnSpc>
              <a:spcBef>
                <a:spcPts val="1600"/>
              </a:spcBef>
              <a:spcAft>
                <a:spcPts val="0"/>
              </a:spcAft>
              <a:buSzPts val="1800"/>
              <a:buNone/>
            </a:pPr>
            <a:endParaRPr>
              <a:solidFill>
                <a:schemeClr val="dk2"/>
              </a:solidFill>
            </a:endParaRPr>
          </a:p>
          <a:p>
            <a:pPr marL="0" lvl="0" indent="0" algn="l" rtl="0">
              <a:lnSpc>
                <a:spcPct val="100000"/>
              </a:lnSpc>
              <a:spcBef>
                <a:spcPts val="1600"/>
              </a:spcBef>
              <a:spcAft>
                <a:spcPts val="0"/>
              </a:spcAft>
              <a:buSzPts val="1800"/>
              <a:buNone/>
            </a:pPr>
            <a:endParaRPr>
              <a:solidFill>
                <a:schemeClr val="dk2"/>
              </a:solidFill>
            </a:endParaRPr>
          </a:p>
          <a:p>
            <a:pPr marL="0" lvl="0" indent="0" algn="l" rtl="0">
              <a:lnSpc>
                <a:spcPct val="100000"/>
              </a:lnSpc>
              <a:spcBef>
                <a:spcPts val="1600"/>
              </a:spcBef>
              <a:spcAft>
                <a:spcPts val="0"/>
              </a:spcAft>
              <a:buSzPts val="1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3"/>
          <p:cNvSpPr txBox="1">
            <a:spLocks noGrp="1"/>
          </p:cNvSpPr>
          <p:nvPr>
            <p:ph type="title"/>
          </p:nvPr>
        </p:nvSpPr>
        <p:spPr>
          <a:xfrm>
            <a:off x="493486" y="435428"/>
            <a:ext cx="10600081" cy="7637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200" b="1">
                <a:solidFill>
                  <a:schemeClr val="dk1"/>
                </a:solidFill>
              </a:rPr>
              <a:t>911 Triage and Responder Strategy</a:t>
            </a:r>
            <a:endParaRPr sz="3200">
              <a:solidFill>
                <a:schemeClr val="dk1"/>
              </a:solidFill>
            </a:endParaRPr>
          </a:p>
        </p:txBody>
      </p:sp>
      <p:sp>
        <p:nvSpPr>
          <p:cNvPr id="345" name="Google Shape;345;p13"/>
          <p:cNvSpPr txBox="1">
            <a:spLocks noGrp="1"/>
          </p:cNvSpPr>
          <p:nvPr>
            <p:ph type="body" idx="1"/>
          </p:nvPr>
        </p:nvSpPr>
        <p:spPr>
          <a:xfrm>
            <a:off x="714531" y="1397832"/>
            <a:ext cx="10762938" cy="406233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The City of Philadelphia is currently developing a cross-departmental 911 Triage and Responder Strategy that aims to:</a:t>
            </a:r>
            <a:endParaRPr/>
          </a:p>
          <a:p>
            <a:pPr marL="0" lvl="0" indent="0" algn="l" rtl="0">
              <a:lnSpc>
                <a:spcPct val="100000"/>
              </a:lnSpc>
              <a:spcBef>
                <a:spcPts val="0"/>
              </a:spcBef>
              <a:spcAft>
                <a:spcPts val="0"/>
              </a:spcAft>
              <a:buSzPts val="2800"/>
              <a:buNone/>
            </a:pPr>
            <a:endParaRPr sz="2800">
              <a:solidFill>
                <a:schemeClr val="dk1"/>
              </a:solidFill>
            </a:endParaRPr>
          </a:p>
          <a:p>
            <a:pPr marL="457200" lvl="0" indent="-457200" algn="l" rtl="0">
              <a:lnSpc>
                <a:spcPct val="100000"/>
              </a:lnSpc>
              <a:spcBef>
                <a:spcPts val="0"/>
              </a:spcBef>
              <a:spcAft>
                <a:spcPts val="0"/>
              </a:spcAft>
              <a:buSzPts val="2800"/>
              <a:buAutoNum type="arabicParenR"/>
            </a:pPr>
            <a:r>
              <a:rPr lang="en-US" sz="2800">
                <a:solidFill>
                  <a:schemeClr val="dk1"/>
                </a:solidFill>
              </a:rPr>
              <a:t>Better identify when people are calling 911 in relation to a behavioral health crisis</a:t>
            </a:r>
            <a:endParaRPr/>
          </a:p>
          <a:p>
            <a:pPr marL="457200" lvl="0" indent="-457200" algn="l" rtl="0">
              <a:lnSpc>
                <a:spcPct val="100000"/>
              </a:lnSpc>
              <a:spcBef>
                <a:spcPts val="0"/>
              </a:spcBef>
              <a:spcAft>
                <a:spcPts val="0"/>
              </a:spcAft>
              <a:buSzPts val="2800"/>
              <a:buAutoNum type="arabicParenR"/>
            </a:pPr>
            <a:r>
              <a:rPr lang="en-US" sz="2800">
                <a:solidFill>
                  <a:schemeClr val="dk1"/>
                </a:solidFill>
              </a:rPr>
              <a:t>Expand the range of responder options that are available to meet the needs of the person calling 911 and their family/community</a:t>
            </a:r>
            <a:endParaRPr/>
          </a:p>
          <a:p>
            <a:pPr marL="457200" lvl="0" indent="-457200" algn="l" rtl="0">
              <a:lnSpc>
                <a:spcPct val="100000"/>
              </a:lnSpc>
              <a:spcBef>
                <a:spcPts val="0"/>
              </a:spcBef>
              <a:spcAft>
                <a:spcPts val="0"/>
              </a:spcAft>
              <a:buSzPts val="2800"/>
              <a:buAutoNum type="arabicParenR"/>
            </a:pPr>
            <a:r>
              <a:rPr lang="en-US" sz="2800">
                <a:solidFill>
                  <a:schemeClr val="dk1"/>
                </a:solidFill>
              </a:rPr>
              <a:t>Implement policies and practices that triage 911 calls to the appropriate response option in real time</a:t>
            </a:r>
            <a:endParaRPr/>
          </a:p>
          <a:p>
            <a:pPr marL="457200" lvl="0" indent="-304800" algn="l" rtl="0">
              <a:lnSpc>
                <a:spcPct val="100000"/>
              </a:lnSpc>
              <a:spcBef>
                <a:spcPts val="0"/>
              </a:spcBef>
              <a:spcAft>
                <a:spcPts val="0"/>
              </a:spcAft>
              <a:buSzPts val="2400"/>
              <a:buNone/>
            </a:pPr>
            <a:endParaRPr sz="2400">
              <a:solidFill>
                <a:schemeClr val="dk1"/>
              </a:solidFill>
            </a:endParaRPr>
          </a:p>
          <a:p>
            <a:pPr marL="0" lvl="0" indent="0" algn="l" rtl="0">
              <a:lnSpc>
                <a:spcPct val="100000"/>
              </a:lnSpc>
              <a:spcBef>
                <a:spcPts val="0"/>
              </a:spcBef>
              <a:spcAft>
                <a:spcPts val="0"/>
              </a:spcAft>
              <a:buSzPts val="1800"/>
              <a:buNone/>
            </a:pPr>
            <a:endParaRPr>
              <a:solidFill>
                <a:schemeClr val="dk2"/>
              </a:solidFill>
            </a:endParaRPr>
          </a:p>
          <a:p>
            <a:pPr marL="0" lvl="0" indent="0" algn="l" rtl="0">
              <a:lnSpc>
                <a:spcPct val="100000"/>
              </a:lnSpc>
              <a:spcBef>
                <a:spcPts val="1600"/>
              </a:spcBef>
              <a:spcAft>
                <a:spcPts val="0"/>
              </a:spcAft>
              <a:buSzPts val="1800"/>
              <a:buNone/>
            </a:pPr>
            <a:endParaRPr>
              <a:solidFill>
                <a:schemeClr val="dk2"/>
              </a:solidFill>
            </a:endParaRPr>
          </a:p>
          <a:p>
            <a:pPr marL="0" lvl="0" indent="0" algn="l" rtl="0">
              <a:lnSpc>
                <a:spcPct val="100000"/>
              </a:lnSpc>
              <a:spcBef>
                <a:spcPts val="1600"/>
              </a:spcBef>
              <a:spcAft>
                <a:spcPts val="0"/>
              </a:spcAft>
              <a:buSzPts val="1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4805083" y="1678194"/>
            <a:ext cx="63678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F0"/>
              </a:buClr>
              <a:buSzPts val="2400"/>
              <a:buFont typeface="Source Sans Pro"/>
              <a:buNone/>
            </a:pPr>
            <a:r>
              <a:rPr lang="en-US" sz="2400" b="1" i="0" u="none" strike="noStrike" cap="none">
                <a:solidFill>
                  <a:srgbClr val="00B0F0"/>
                </a:solidFill>
                <a:latin typeface="Source Sans Pro"/>
                <a:ea typeface="Source Sans Pro"/>
                <a:cs typeface="Source Sans Pro"/>
                <a:sym typeface="Source Sans Pro"/>
              </a:rPr>
              <a:t>Alternatives</a:t>
            </a:r>
            <a:r>
              <a:rPr lang="en-US" sz="2400" b="1" i="0" u="none" strike="noStrike" cap="none">
                <a:solidFill>
                  <a:srgbClr val="000000"/>
                </a:solidFill>
                <a:latin typeface="Source Sans Pro"/>
                <a:ea typeface="Source Sans Pro"/>
                <a:cs typeface="Source Sans Pro"/>
                <a:sym typeface="Source Sans Pro"/>
              </a:rPr>
              <a:t> to Policing</a:t>
            </a:r>
            <a:endParaRPr/>
          </a:p>
        </p:txBody>
      </p:sp>
      <p:cxnSp>
        <p:nvCxnSpPr>
          <p:cNvPr id="351" name="Google Shape;351;p14"/>
          <p:cNvCxnSpPr/>
          <p:nvPr/>
        </p:nvCxnSpPr>
        <p:spPr>
          <a:xfrm>
            <a:off x="4984205" y="2029749"/>
            <a:ext cx="6009591" cy="1"/>
          </a:xfrm>
          <a:prstGeom prst="straightConnector1">
            <a:avLst/>
          </a:prstGeom>
          <a:noFill/>
          <a:ln w="9525" cap="flat" cmpd="sng">
            <a:solidFill>
              <a:schemeClr val="dk1"/>
            </a:solidFill>
            <a:prstDash val="solid"/>
            <a:round/>
            <a:headEnd type="none" w="sm" len="sm"/>
            <a:tailEnd type="none" w="sm" len="sm"/>
          </a:ln>
        </p:spPr>
      </p:cxnSp>
      <p:sp>
        <p:nvSpPr>
          <p:cNvPr id="352" name="Google Shape;352;p14"/>
          <p:cNvSpPr/>
          <p:nvPr/>
        </p:nvSpPr>
        <p:spPr>
          <a:xfrm>
            <a:off x="0" y="1"/>
            <a:ext cx="12192000" cy="1206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Source Sans Pro"/>
              <a:ea typeface="Source Sans Pro"/>
              <a:cs typeface="Source Sans Pro"/>
              <a:sym typeface="Source Sans Pro"/>
            </a:endParaRPr>
          </a:p>
        </p:txBody>
      </p:sp>
      <p:sp>
        <p:nvSpPr>
          <p:cNvPr id="353" name="Google Shape;353;p14"/>
          <p:cNvSpPr/>
          <p:nvPr/>
        </p:nvSpPr>
        <p:spPr>
          <a:xfrm rot="5400000">
            <a:off x="5792247" y="-332403"/>
            <a:ext cx="349200" cy="3428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54" name="Google Shape;354;p14"/>
          <p:cNvSpPr txBox="1">
            <a:spLocks noGrp="1"/>
          </p:cNvSpPr>
          <p:nvPr>
            <p:ph type="title"/>
          </p:nvPr>
        </p:nvSpPr>
        <p:spPr>
          <a:xfrm>
            <a:off x="1" y="190076"/>
            <a:ext cx="12039599" cy="738623"/>
          </a:xfrm>
          <a:prstGeom prst="rect">
            <a:avLst/>
          </a:prstGeom>
          <a:noFill/>
          <a:ln>
            <a:noFill/>
          </a:ln>
        </p:spPr>
        <p:txBody>
          <a:bodyPr spcFirstLastPara="1" wrap="square" lIns="121900" tIns="121900" rIns="121900" bIns="121900" anchor="t" anchorCtr="0">
            <a:spAutoFit/>
          </a:bodyPr>
          <a:lstStyle/>
          <a:p>
            <a:pPr marL="0" lvl="0" indent="0" algn="ctr" rtl="0">
              <a:lnSpc>
                <a:spcPct val="100000"/>
              </a:lnSpc>
              <a:spcBef>
                <a:spcPts val="0"/>
              </a:spcBef>
              <a:spcAft>
                <a:spcPts val="0"/>
              </a:spcAft>
              <a:buSzPts val="3200"/>
              <a:buNone/>
            </a:pPr>
            <a:r>
              <a:rPr lang="en-US" sz="3200">
                <a:solidFill>
                  <a:srgbClr val="00B0F0"/>
                </a:solidFill>
                <a:latin typeface="Source Sans Pro"/>
                <a:ea typeface="Source Sans Pro"/>
                <a:cs typeface="Source Sans Pro"/>
                <a:sym typeface="Source Sans Pro"/>
              </a:rPr>
              <a:t>Current </a:t>
            </a:r>
            <a:r>
              <a:rPr lang="en-US" sz="3200">
                <a:solidFill>
                  <a:schemeClr val="lt1"/>
                </a:solidFill>
                <a:latin typeface="Source Sans Pro"/>
                <a:ea typeface="Source Sans Pro"/>
                <a:cs typeface="Source Sans Pro"/>
                <a:sym typeface="Source Sans Pro"/>
              </a:rPr>
              <a:t>Behavioral</a:t>
            </a:r>
            <a:r>
              <a:rPr lang="en-US" sz="3200">
                <a:solidFill>
                  <a:srgbClr val="00B0F0"/>
                </a:solidFill>
                <a:latin typeface="Source Sans Pro"/>
                <a:ea typeface="Source Sans Pro"/>
                <a:cs typeface="Source Sans Pro"/>
                <a:sym typeface="Source Sans Pro"/>
              </a:rPr>
              <a:t> </a:t>
            </a:r>
            <a:r>
              <a:rPr lang="en-US" sz="3200">
                <a:solidFill>
                  <a:schemeClr val="lt1"/>
                </a:solidFill>
                <a:latin typeface="Source Sans Pro"/>
                <a:ea typeface="Source Sans Pro"/>
                <a:cs typeface="Source Sans Pro"/>
                <a:sym typeface="Source Sans Pro"/>
              </a:rPr>
              <a:t>Health Crisis Response Continuum Overview</a:t>
            </a:r>
            <a:endParaRPr sz="3200">
              <a:solidFill>
                <a:schemeClr val="lt1"/>
              </a:solidFill>
              <a:latin typeface="Source Sans Pro"/>
              <a:ea typeface="Source Sans Pro"/>
              <a:cs typeface="Source Sans Pro"/>
              <a:sym typeface="Source Sans Pro"/>
            </a:endParaRPr>
          </a:p>
        </p:txBody>
      </p:sp>
      <p:grpSp>
        <p:nvGrpSpPr>
          <p:cNvPr id="355" name="Google Shape;355;p14"/>
          <p:cNvGrpSpPr/>
          <p:nvPr/>
        </p:nvGrpSpPr>
        <p:grpSpPr>
          <a:xfrm>
            <a:off x="1022501" y="2176853"/>
            <a:ext cx="10441555" cy="2964780"/>
            <a:chOff x="3418" y="0"/>
            <a:chExt cx="10441555" cy="2964780"/>
          </a:xfrm>
        </p:grpSpPr>
        <p:sp>
          <p:nvSpPr>
            <p:cNvPr id="356" name="Google Shape;356;p14"/>
            <p:cNvSpPr/>
            <p:nvPr/>
          </p:nvSpPr>
          <p:spPr>
            <a:xfrm>
              <a:off x="3418" y="0"/>
              <a:ext cx="1130038" cy="2964780"/>
            </a:xfrm>
            <a:prstGeom prst="roundRect">
              <a:avLst>
                <a:gd name="adj" fmla="val 1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txBox="1"/>
            <p:nvPr/>
          </p:nvSpPr>
          <p:spPr>
            <a:xfrm>
              <a:off x="3418"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Crisis Intervention Teams (CIT)</a:t>
              </a:r>
              <a:endParaRPr/>
            </a:p>
          </p:txBody>
        </p:sp>
        <p:sp>
          <p:nvSpPr>
            <p:cNvPr id="358" name="Google Shape;358;p14"/>
            <p:cNvSpPr/>
            <p:nvPr/>
          </p:nvSpPr>
          <p:spPr>
            <a:xfrm>
              <a:off x="74801" y="177886"/>
              <a:ext cx="987271" cy="987271"/>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167357" y="0"/>
              <a:ext cx="1130038" cy="2964780"/>
            </a:xfrm>
            <a:prstGeom prst="roundRect">
              <a:avLst>
                <a:gd name="adj" fmla="val 1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txBox="1"/>
            <p:nvPr/>
          </p:nvSpPr>
          <p:spPr>
            <a:xfrm>
              <a:off x="1167357"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Police-Assisted Diversion (PAD)</a:t>
              </a:r>
              <a:endParaRPr/>
            </a:p>
          </p:txBody>
        </p:sp>
        <p:sp>
          <p:nvSpPr>
            <p:cNvPr id="361" name="Google Shape;361;p14"/>
            <p:cNvSpPr/>
            <p:nvPr/>
          </p:nvSpPr>
          <p:spPr>
            <a:xfrm>
              <a:off x="1238741" y="177886"/>
              <a:ext cx="987271" cy="987271"/>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31297" y="0"/>
              <a:ext cx="1130038" cy="2964780"/>
            </a:xfrm>
            <a:prstGeom prst="roundRect">
              <a:avLst>
                <a:gd name="adj" fmla="val 10000"/>
              </a:avLst>
            </a:prstGeom>
            <a:solidFill>
              <a:schemeClr val="dk2"/>
            </a:solidFill>
            <a:ln w="3175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txBox="1"/>
            <p:nvPr/>
          </p:nvSpPr>
          <p:spPr>
            <a:xfrm>
              <a:off x="2331297"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Co-Responder Teams</a:t>
              </a:r>
              <a:endParaRPr/>
            </a:p>
          </p:txBody>
        </p:sp>
        <p:sp>
          <p:nvSpPr>
            <p:cNvPr id="364" name="Google Shape;364;p14"/>
            <p:cNvSpPr/>
            <p:nvPr/>
          </p:nvSpPr>
          <p:spPr>
            <a:xfrm>
              <a:off x="2402680" y="177886"/>
              <a:ext cx="987271" cy="987271"/>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3495237" y="0"/>
              <a:ext cx="1130038" cy="2964780"/>
            </a:xfrm>
            <a:prstGeom prst="roundRect">
              <a:avLst>
                <a:gd name="adj" fmla="val 10000"/>
              </a:avLst>
            </a:prstGeom>
            <a:solidFill>
              <a:schemeClr val="dk2"/>
            </a:solidFill>
            <a:ln w="254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txBox="1"/>
            <p:nvPr/>
          </p:nvSpPr>
          <p:spPr>
            <a:xfrm>
              <a:off x="3495237"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Community Outreach Teams (Homeless and CWEU)</a:t>
              </a:r>
              <a:endParaRPr/>
            </a:p>
          </p:txBody>
        </p:sp>
        <p:sp>
          <p:nvSpPr>
            <p:cNvPr id="367" name="Google Shape;367;p14"/>
            <p:cNvSpPr/>
            <p:nvPr/>
          </p:nvSpPr>
          <p:spPr>
            <a:xfrm>
              <a:off x="3566620" y="177886"/>
              <a:ext cx="987271" cy="987271"/>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659176" y="0"/>
              <a:ext cx="1130038" cy="2964780"/>
            </a:xfrm>
            <a:prstGeom prst="roundRect">
              <a:avLst>
                <a:gd name="adj" fmla="val 10000"/>
              </a:avLst>
            </a:prstGeom>
            <a:solidFill>
              <a:schemeClr val="dk2"/>
            </a:solidFill>
            <a:ln w="254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txBox="1"/>
            <p:nvPr/>
          </p:nvSpPr>
          <p:spPr>
            <a:xfrm>
              <a:off x="4659176"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Mobile Crisis Teams</a:t>
              </a:r>
              <a:endParaRPr/>
            </a:p>
          </p:txBody>
        </p:sp>
        <p:sp>
          <p:nvSpPr>
            <p:cNvPr id="370" name="Google Shape;370;p14"/>
            <p:cNvSpPr/>
            <p:nvPr/>
          </p:nvSpPr>
          <p:spPr>
            <a:xfrm>
              <a:off x="4730560" y="177886"/>
              <a:ext cx="987271" cy="987271"/>
            </a:xfrm>
            <a:prstGeom prst="ellipse">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823116" y="0"/>
              <a:ext cx="1130038" cy="2964780"/>
            </a:xfrm>
            <a:prstGeom prst="roundRect">
              <a:avLst>
                <a:gd name="adj" fmla="val 10000"/>
              </a:avLst>
            </a:prstGeom>
            <a:solidFill>
              <a:schemeClr val="dk2"/>
            </a:solidFill>
            <a:ln w="3175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txBox="1"/>
            <p:nvPr/>
          </p:nvSpPr>
          <p:spPr>
            <a:xfrm>
              <a:off x="5823116"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Crisis Line De-escalation </a:t>
              </a:r>
              <a:endParaRPr/>
            </a:p>
          </p:txBody>
        </p:sp>
        <p:sp>
          <p:nvSpPr>
            <p:cNvPr id="373" name="Google Shape;373;p14"/>
            <p:cNvSpPr/>
            <p:nvPr/>
          </p:nvSpPr>
          <p:spPr>
            <a:xfrm>
              <a:off x="5894499" y="177886"/>
              <a:ext cx="987271" cy="987271"/>
            </a:xfrm>
            <a:prstGeom prst="ellipse">
              <a:avLst/>
            </a:prstGeom>
            <a:blipFill rotWithShape="1">
              <a:blip r:embed="rId8">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6987056" y="0"/>
              <a:ext cx="1130038" cy="2964780"/>
            </a:xfrm>
            <a:prstGeom prst="roundRect">
              <a:avLst>
                <a:gd name="adj" fmla="val 1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txBox="1"/>
            <p:nvPr/>
          </p:nvSpPr>
          <p:spPr>
            <a:xfrm>
              <a:off x="6987056"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EMS-Based Teams</a:t>
              </a:r>
              <a:endParaRPr/>
            </a:p>
          </p:txBody>
        </p:sp>
        <p:sp>
          <p:nvSpPr>
            <p:cNvPr id="376" name="Google Shape;376;p14"/>
            <p:cNvSpPr/>
            <p:nvPr/>
          </p:nvSpPr>
          <p:spPr>
            <a:xfrm>
              <a:off x="7058439" y="177886"/>
              <a:ext cx="987271" cy="987271"/>
            </a:xfrm>
            <a:prstGeom prst="ellipse">
              <a:avLst/>
            </a:prstGeom>
            <a:blipFill rotWithShape="1">
              <a:blip r:embed="rId9">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8150995" y="0"/>
              <a:ext cx="1130038" cy="2964780"/>
            </a:xfrm>
            <a:prstGeom prst="roundRect">
              <a:avLst>
                <a:gd name="adj" fmla="val 1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txBox="1"/>
            <p:nvPr/>
          </p:nvSpPr>
          <p:spPr>
            <a:xfrm>
              <a:off x="8150995" y="1185912"/>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Crisis Stabilization Centers</a:t>
              </a:r>
              <a:endParaRPr/>
            </a:p>
          </p:txBody>
        </p:sp>
        <p:sp>
          <p:nvSpPr>
            <p:cNvPr id="379" name="Google Shape;379;p14"/>
            <p:cNvSpPr/>
            <p:nvPr/>
          </p:nvSpPr>
          <p:spPr>
            <a:xfrm>
              <a:off x="8222379" y="177886"/>
              <a:ext cx="987271" cy="987271"/>
            </a:xfrm>
            <a:prstGeom prst="ellipse">
              <a:avLst/>
            </a:prstGeom>
            <a:blipFill rotWithShape="1">
              <a:blip r:embed="rId10">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314935" y="0"/>
              <a:ext cx="1130038" cy="2964780"/>
            </a:xfrm>
            <a:prstGeom prst="roundRect">
              <a:avLst>
                <a:gd name="adj" fmla="val 1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txBox="1"/>
            <p:nvPr/>
          </p:nvSpPr>
          <p:spPr>
            <a:xfrm>
              <a:off x="9314935" y="1185911"/>
              <a:ext cx="1130038" cy="1185912"/>
            </a:xfrm>
            <a:prstGeom prst="rect">
              <a:avLst/>
            </a:prstGeom>
            <a:no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Clr>
                  <a:schemeClr val="lt1"/>
                </a:buClr>
                <a:buSzPts val="1200"/>
                <a:buFont typeface="Source Sans Pro"/>
                <a:buNone/>
              </a:pPr>
              <a:r>
                <a:rPr lang="en-US" sz="1200" b="1" i="0" u="none" strike="noStrike" cap="none">
                  <a:solidFill>
                    <a:schemeClr val="lt1"/>
                  </a:solidFill>
                  <a:latin typeface="Source Sans Pro"/>
                  <a:ea typeface="Source Sans Pro"/>
                  <a:cs typeface="Source Sans Pro"/>
                  <a:sym typeface="Source Sans Pro"/>
                </a:rPr>
                <a:t>Case Management Teams</a:t>
              </a:r>
              <a:endParaRPr/>
            </a:p>
          </p:txBody>
        </p:sp>
        <p:sp>
          <p:nvSpPr>
            <p:cNvPr id="382" name="Google Shape;382;p14"/>
            <p:cNvSpPr/>
            <p:nvPr/>
          </p:nvSpPr>
          <p:spPr>
            <a:xfrm>
              <a:off x="9386318" y="177886"/>
              <a:ext cx="987271" cy="987271"/>
            </a:xfrm>
            <a:prstGeom prst="ellipse">
              <a:avLst/>
            </a:prstGeom>
            <a:blipFill rotWithShape="1">
              <a:blip r:embed="rId11">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17935" y="2371824"/>
              <a:ext cx="9612520" cy="444717"/>
            </a:xfrm>
            <a:prstGeom prst="leftRightArrow">
              <a:avLst>
                <a:gd name="adj1" fmla="val 50000"/>
                <a:gd name="adj2" fmla="val 50000"/>
              </a:avLst>
            </a:prstGeom>
            <a:solidFill>
              <a:schemeClr val="accent1"/>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14"/>
          <p:cNvGrpSpPr/>
          <p:nvPr/>
        </p:nvGrpSpPr>
        <p:grpSpPr>
          <a:xfrm>
            <a:off x="1139575" y="5229141"/>
            <a:ext cx="10320883" cy="800755"/>
            <a:chOff x="6090" y="1348966"/>
            <a:chExt cx="10320883" cy="800755"/>
          </a:xfrm>
        </p:grpSpPr>
        <p:sp>
          <p:nvSpPr>
            <p:cNvPr id="385" name="Google Shape;385;p14"/>
            <p:cNvSpPr/>
            <p:nvPr/>
          </p:nvSpPr>
          <p:spPr>
            <a:xfrm>
              <a:off x="6090" y="1348966"/>
              <a:ext cx="846448" cy="769739"/>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txBox="1"/>
            <p:nvPr/>
          </p:nvSpPr>
          <p:spPr>
            <a:xfrm>
              <a:off x="28635" y="1371511"/>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3,000 officers trained</a:t>
              </a:r>
              <a:endParaRPr/>
            </a:p>
          </p:txBody>
        </p:sp>
        <p:sp>
          <p:nvSpPr>
            <p:cNvPr id="387" name="Google Shape;387;p14"/>
            <p:cNvSpPr/>
            <p:nvPr/>
          </p:nvSpPr>
          <p:spPr>
            <a:xfrm rot="-41277">
              <a:off x="935514" y="1621741"/>
              <a:ext cx="175935"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txBox="1"/>
            <p:nvPr/>
          </p:nvSpPr>
          <p:spPr>
            <a:xfrm rot="-41277">
              <a:off x="935516" y="1664042"/>
              <a:ext cx="123155"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389" name="Google Shape;389;p14"/>
            <p:cNvSpPr/>
            <p:nvPr/>
          </p:nvSpPr>
          <p:spPr>
            <a:xfrm>
              <a:off x="1184468" y="1360004"/>
              <a:ext cx="839736" cy="719444"/>
            </a:xfrm>
            <a:prstGeom prst="roundRect">
              <a:avLst>
                <a:gd name="adj" fmla="val 10000"/>
              </a:avLst>
            </a:prstGeom>
            <a:solidFill>
              <a:srgbClr val="FF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txBox="1"/>
            <p:nvPr/>
          </p:nvSpPr>
          <p:spPr>
            <a:xfrm>
              <a:off x="1205540" y="1381076"/>
              <a:ext cx="797592" cy="6773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985 social referrals and arrest diversions</a:t>
              </a:r>
              <a:endParaRPr/>
            </a:p>
          </p:txBody>
        </p:sp>
        <p:sp>
          <p:nvSpPr>
            <p:cNvPr id="391" name="Google Shape;391;p14"/>
            <p:cNvSpPr/>
            <p:nvPr/>
          </p:nvSpPr>
          <p:spPr>
            <a:xfrm rot="151716">
              <a:off x="2100385" y="1640246"/>
              <a:ext cx="161828"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txBox="1"/>
            <p:nvPr/>
          </p:nvSpPr>
          <p:spPr>
            <a:xfrm rot="151716">
              <a:off x="2100409" y="1681159"/>
              <a:ext cx="113280"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393" name="Google Shape;393;p14"/>
            <p:cNvSpPr/>
            <p:nvPr/>
          </p:nvSpPr>
          <p:spPr>
            <a:xfrm>
              <a:off x="2329244" y="1391136"/>
              <a:ext cx="846448" cy="758585"/>
            </a:xfrm>
            <a:prstGeom prst="roundRect">
              <a:avLst>
                <a:gd name="adj" fmla="val 10000"/>
              </a:avLst>
            </a:prstGeom>
            <a:solidFill>
              <a:srgbClr val="FFA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txBox="1"/>
            <p:nvPr/>
          </p:nvSpPr>
          <p:spPr>
            <a:xfrm>
              <a:off x="2351462" y="1413354"/>
              <a:ext cx="802012" cy="7141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250 service connections since Oct 2019</a:t>
              </a:r>
              <a:endParaRPr/>
            </a:p>
          </p:txBody>
        </p:sp>
        <p:sp>
          <p:nvSpPr>
            <p:cNvPr id="395" name="Google Shape;395;p14"/>
            <p:cNvSpPr/>
            <p:nvPr/>
          </p:nvSpPr>
          <p:spPr>
            <a:xfrm rot="-72400">
              <a:off x="3267374" y="1652576"/>
              <a:ext cx="194454"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txBox="1"/>
            <p:nvPr/>
          </p:nvSpPr>
          <p:spPr>
            <a:xfrm rot="-72400">
              <a:off x="3267380" y="1695174"/>
              <a:ext cx="136118"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397" name="Google Shape;397;p14"/>
            <p:cNvSpPr/>
            <p:nvPr/>
          </p:nvSpPr>
          <p:spPr>
            <a:xfrm>
              <a:off x="3542506" y="1360004"/>
              <a:ext cx="846448" cy="769739"/>
            </a:xfrm>
            <a:prstGeom prst="roundRect">
              <a:avLst>
                <a:gd name="adj" fmla="val 1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txBox="1"/>
            <p:nvPr/>
          </p:nvSpPr>
          <p:spPr>
            <a:xfrm>
              <a:off x="3565051" y="1382549"/>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44,692 contacts with 8,990 unique individuals in 2019</a:t>
              </a:r>
              <a:endParaRPr/>
            </a:p>
          </p:txBody>
        </p:sp>
        <p:sp>
          <p:nvSpPr>
            <p:cNvPr id="399" name="Google Shape;399;p14"/>
            <p:cNvSpPr/>
            <p:nvPr/>
          </p:nvSpPr>
          <p:spPr>
            <a:xfrm>
              <a:off x="4463358" y="1639914"/>
              <a:ext cx="157735"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txBox="1"/>
            <p:nvPr/>
          </p:nvSpPr>
          <p:spPr>
            <a:xfrm>
              <a:off x="4463358" y="1681898"/>
              <a:ext cx="110415"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401" name="Google Shape;401;p14"/>
            <p:cNvSpPr/>
            <p:nvPr/>
          </p:nvSpPr>
          <p:spPr>
            <a:xfrm>
              <a:off x="4686569" y="1360004"/>
              <a:ext cx="846448" cy="769739"/>
            </a:xfrm>
            <a:prstGeom prst="roundRect">
              <a:avLst>
                <a:gd name="adj" fmla="val 1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txBox="1"/>
            <p:nvPr/>
          </p:nvSpPr>
          <p:spPr>
            <a:xfrm>
              <a:off x="4709114" y="1382549"/>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2,200 dispatches/ year</a:t>
              </a:r>
              <a:endParaRPr sz="900" b="0" i="0" u="none" strike="noStrike" cap="none">
                <a:solidFill>
                  <a:schemeClr val="dk1"/>
                </a:solidFill>
                <a:latin typeface="Source Sans Pro"/>
                <a:ea typeface="Source Sans Pro"/>
                <a:cs typeface="Source Sans Pro"/>
                <a:sym typeface="Source Sans Pro"/>
              </a:endParaRPr>
            </a:p>
          </p:txBody>
        </p:sp>
        <p:sp>
          <p:nvSpPr>
            <p:cNvPr id="403" name="Google Shape;403;p14"/>
            <p:cNvSpPr/>
            <p:nvPr/>
          </p:nvSpPr>
          <p:spPr>
            <a:xfrm rot="34153">
              <a:off x="5631119" y="1646126"/>
              <a:ext cx="207994"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txBox="1"/>
            <p:nvPr/>
          </p:nvSpPr>
          <p:spPr>
            <a:xfrm rot="34153">
              <a:off x="5631121" y="1687800"/>
              <a:ext cx="145596"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405" name="Google Shape;405;p14"/>
            <p:cNvSpPr/>
            <p:nvPr/>
          </p:nvSpPr>
          <p:spPr>
            <a:xfrm>
              <a:off x="5925442" y="1372312"/>
              <a:ext cx="846448" cy="769739"/>
            </a:xfrm>
            <a:prstGeom prst="roundRect">
              <a:avLst>
                <a:gd name="adj" fmla="val 1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txBox="1"/>
            <p:nvPr/>
          </p:nvSpPr>
          <p:spPr>
            <a:xfrm>
              <a:off x="5947987" y="1394857"/>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50,000- 54,000 calls per year, 80%  resolved from call alone</a:t>
              </a:r>
              <a:endParaRPr/>
            </a:p>
          </p:txBody>
        </p:sp>
        <p:sp>
          <p:nvSpPr>
            <p:cNvPr id="407" name="Google Shape;407;p14"/>
            <p:cNvSpPr/>
            <p:nvPr/>
          </p:nvSpPr>
          <p:spPr>
            <a:xfrm>
              <a:off x="6856535" y="1652222"/>
              <a:ext cx="179447"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txBox="1"/>
            <p:nvPr/>
          </p:nvSpPr>
          <p:spPr>
            <a:xfrm>
              <a:off x="6856535" y="1694206"/>
              <a:ext cx="125613"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409" name="Google Shape;409;p14"/>
            <p:cNvSpPr/>
            <p:nvPr/>
          </p:nvSpPr>
          <p:spPr>
            <a:xfrm>
              <a:off x="7110470" y="1372312"/>
              <a:ext cx="846448" cy="769739"/>
            </a:xfrm>
            <a:prstGeom prst="roundRect">
              <a:avLst>
                <a:gd name="adj" fmla="val 1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txBox="1"/>
            <p:nvPr/>
          </p:nvSpPr>
          <p:spPr>
            <a:xfrm>
              <a:off x="7133015" y="1394857"/>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150 service connections since June 2019</a:t>
              </a:r>
              <a:endParaRPr/>
            </a:p>
          </p:txBody>
        </p:sp>
        <p:sp>
          <p:nvSpPr>
            <p:cNvPr id="411" name="Google Shape;411;p14"/>
            <p:cNvSpPr/>
            <p:nvPr/>
          </p:nvSpPr>
          <p:spPr>
            <a:xfrm>
              <a:off x="8041563" y="1652222"/>
              <a:ext cx="179447"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txBox="1"/>
            <p:nvPr/>
          </p:nvSpPr>
          <p:spPr>
            <a:xfrm>
              <a:off x="8041563" y="1694206"/>
              <a:ext cx="125613"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413" name="Google Shape;413;p14"/>
            <p:cNvSpPr/>
            <p:nvPr/>
          </p:nvSpPr>
          <p:spPr>
            <a:xfrm>
              <a:off x="8295498" y="1372312"/>
              <a:ext cx="846448" cy="769739"/>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txBox="1"/>
            <p:nvPr/>
          </p:nvSpPr>
          <p:spPr>
            <a:xfrm>
              <a:off x="8318043" y="1394857"/>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9,300 people served/year </a:t>
              </a:r>
              <a:endParaRPr/>
            </a:p>
          </p:txBody>
        </p:sp>
        <p:sp>
          <p:nvSpPr>
            <p:cNvPr id="415" name="Google Shape;415;p14"/>
            <p:cNvSpPr/>
            <p:nvPr/>
          </p:nvSpPr>
          <p:spPr>
            <a:xfrm>
              <a:off x="9226591" y="1652222"/>
              <a:ext cx="179447" cy="209919"/>
            </a:xfrm>
            <a:prstGeom prst="rightArrow">
              <a:avLst>
                <a:gd name="adj1" fmla="val 60000"/>
                <a:gd name="adj2" fmla="val 50000"/>
              </a:avLst>
            </a:prstGeom>
            <a:solidFill>
              <a:srgbClr val="FFD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txBox="1"/>
            <p:nvPr/>
          </p:nvSpPr>
          <p:spPr>
            <a:xfrm>
              <a:off x="9226591" y="1694206"/>
              <a:ext cx="125613" cy="1259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700"/>
                <a:buFont typeface="Arial"/>
                <a:buNone/>
              </a:pPr>
              <a:endParaRPr sz="700" b="0" i="0" u="none" strike="noStrike" cap="none">
                <a:solidFill>
                  <a:schemeClr val="lt1"/>
                </a:solidFill>
                <a:latin typeface="Arial"/>
                <a:ea typeface="Arial"/>
                <a:cs typeface="Arial"/>
                <a:sym typeface="Arial"/>
              </a:endParaRPr>
            </a:p>
          </p:txBody>
        </p:sp>
        <p:sp>
          <p:nvSpPr>
            <p:cNvPr id="417" name="Google Shape;417;p14"/>
            <p:cNvSpPr/>
            <p:nvPr/>
          </p:nvSpPr>
          <p:spPr>
            <a:xfrm>
              <a:off x="9480525" y="1372312"/>
              <a:ext cx="846448" cy="769739"/>
            </a:xfrm>
            <a:prstGeom prst="roundRect">
              <a:avLst>
                <a:gd name="adj" fmla="val 1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txBox="1"/>
            <p:nvPr/>
          </p:nvSpPr>
          <p:spPr>
            <a:xfrm>
              <a:off x="9503070" y="1394857"/>
              <a:ext cx="801358" cy="72464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Source Sans Pro"/>
                <a:buNone/>
              </a:pPr>
              <a:r>
                <a:rPr lang="en-US" sz="900" b="0" i="0" u="none" strike="noStrike" cap="none">
                  <a:solidFill>
                    <a:schemeClr val="dk1"/>
                  </a:solidFill>
                  <a:latin typeface="Source Sans Pro"/>
                  <a:ea typeface="Source Sans Pro"/>
                  <a:cs typeface="Source Sans Pro"/>
                  <a:sym typeface="Source Sans Pro"/>
                </a:rPr>
                <a:t>5,357 people served in 2018</a:t>
              </a:r>
              <a:endParaRPr/>
            </a:p>
          </p:txBody>
        </p:sp>
      </p:grpSp>
      <p:sp>
        <p:nvSpPr>
          <p:cNvPr id="419" name="Google Shape;419;p14"/>
          <p:cNvSpPr txBox="1"/>
          <p:nvPr/>
        </p:nvSpPr>
        <p:spPr>
          <a:xfrm>
            <a:off x="1019083" y="1678194"/>
            <a:ext cx="37860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Source Sans Pro"/>
              <a:buNone/>
            </a:pPr>
            <a:r>
              <a:rPr lang="en-US" sz="2000" b="1" i="0" u="none" strike="noStrike" cap="none">
                <a:solidFill>
                  <a:srgbClr val="000000"/>
                </a:solidFill>
                <a:latin typeface="Source Sans Pro"/>
                <a:ea typeface="Source Sans Pro"/>
                <a:cs typeface="Source Sans Pro"/>
                <a:sym typeface="Source Sans Pro"/>
              </a:rPr>
              <a:t>Police-Involved Interventions</a:t>
            </a:r>
            <a:endParaRPr/>
          </a:p>
        </p:txBody>
      </p:sp>
      <p:cxnSp>
        <p:nvCxnSpPr>
          <p:cNvPr id="420" name="Google Shape;420;p14"/>
          <p:cNvCxnSpPr/>
          <p:nvPr/>
        </p:nvCxnSpPr>
        <p:spPr>
          <a:xfrm>
            <a:off x="1133486" y="2029750"/>
            <a:ext cx="3542505" cy="1"/>
          </a:xfrm>
          <a:prstGeom prst="straightConnector1">
            <a:avLst/>
          </a:prstGeom>
          <a:noFill/>
          <a:ln w="9525" cap="flat" cmpd="sng">
            <a:solidFill>
              <a:schemeClr val="dk1"/>
            </a:solidFill>
            <a:prstDash val="solid"/>
            <a:round/>
            <a:headEnd type="none" w="sm" len="sm"/>
            <a:tailEnd type="none" w="sm" len="sm"/>
          </a:ln>
        </p:spPr>
      </p:cxnSp>
      <p:sp>
        <p:nvSpPr>
          <p:cNvPr id="421" name="Google Shape;421;p14"/>
          <p:cNvSpPr/>
          <p:nvPr/>
        </p:nvSpPr>
        <p:spPr>
          <a:xfrm>
            <a:off x="3462728" y="6257560"/>
            <a:ext cx="4691921" cy="410364"/>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Expansion Focus Area</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FFC2-0C70-4C6B-A2EB-AE5D2ABDF097}"/>
              </a:ext>
            </a:extLst>
          </p:cNvPr>
          <p:cNvSpPr>
            <a:spLocks noGrp="1"/>
          </p:cNvSpPr>
          <p:nvPr>
            <p:ph type="title"/>
          </p:nvPr>
        </p:nvSpPr>
        <p:spPr/>
        <p:txBody>
          <a:bodyPr/>
          <a:lstStyle/>
          <a:p>
            <a:r>
              <a:rPr lang="en-US" dirty="0"/>
              <a:t>Background and Focus Population</a:t>
            </a:r>
          </a:p>
        </p:txBody>
      </p:sp>
      <p:sp>
        <p:nvSpPr>
          <p:cNvPr id="3" name="Content Placeholder 2">
            <a:extLst>
              <a:ext uri="{FF2B5EF4-FFF2-40B4-BE49-F238E27FC236}">
                <a16:creationId xmlns:a16="http://schemas.microsoft.com/office/drawing/2014/main" id="{2DCD2C1A-C484-4AC7-B974-D66F5334BAA4}"/>
              </a:ext>
            </a:extLst>
          </p:cNvPr>
          <p:cNvSpPr>
            <a:spLocks noGrp="1"/>
          </p:cNvSpPr>
          <p:nvPr>
            <p:ph type="body" sz="quarter" idx="13"/>
          </p:nvPr>
        </p:nvSpPr>
        <p:spPr/>
        <p:txBody>
          <a:bodyPr/>
          <a:lstStyle/>
          <a:p>
            <a:r>
              <a:rPr lang="en-US" dirty="0"/>
              <a:t>Ashley Krider, Senior Project Associate II,    Policy Research Associates, Inc.</a:t>
            </a:r>
          </a:p>
        </p:txBody>
      </p:sp>
    </p:spTree>
    <p:extLst>
      <p:ext uri="{BB962C8B-B14F-4D97-AF65-F5344CB8AC3E}">
        <p14:creationId xmlns:p14="http://schemas.microsoft.com/office/powerpoint/2010/main" val="7502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5"/>
          <p:cNvSpPr txBox="1">
            <a:spLocks noGrp="1"/>
          </p:cNvSpPr>
          <p:nvPr>
            <p:ph type="title"/>
          </p:nvPr>
        </p:nvSpPr>
        <p:spPr>
          <a:xfrm>
            <a:off x="488731" y="394138"/>
            <a:ext cx="10626622" cy="7202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200" b="1">
                <a:solidFill>
                  <a:schemeClr val="dk1"/>
                </a:solidFill>
              </a:rPr>
              <a:t>911 Triage Reforms</a:t>
            </a:r>
            <a:endParaRPr/>
          </a:p>
        </p:txBody>
      </p:sp>
      <p:sp>
        <p:nvSpPr>
          <p:cNvPr id="428" name="Google Shape;428;p15"/>
          <p:cNvSpPr txBox="1"/>
          <p:nvPr/>
        </p:nvSpPr>
        <p:spPr>
          <a:xfrm>
            <a:off x="4487159" y="394138"/>
            <a:ext cx="7216110" cy="103223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1800"/>
              <a:buFont typeface="Open Sans"/>
              <a:buNone/>
            </a:pPr>
            <a:r>
              <a:rPr lang="en-US" sz="1800" b="1" i="0" u="none" strike="noStrike" cap="none">
                <a:solidFill>
                  <a:srgbClr val="FFAB40"/>
                </a:solidFill>
                <a:latin typeface="Open Sans"/>
                <a:ea typeface="Open Sans"/>
                <a:cs typeface="Open Sans"/>
                <a:sym typeface="Open Sans"/>
              </a:rPr>
              <a:t>To better identify and triage calls into the 911 Call Center where individuals are experiencing behavioral health crisis</a:t>
            </a:r>
            <a:endParaRPr/>
          </a:p>
        </p:txBody>
      </p:sp>
      <p:grpSp>
        <p:nvGrpSpPr>
          <p:cNvPr id="429" name="Google Shape;429;p15"/>
          <p:cNvGrpSpPr/>
          <p:nvPr/>
        </p:nvGrpSpPr>
        <p:grpSpPr>
          <a:xfrm>
            <a:off x="2349224" y="1754277"/>
            <a:ext cx="7493550" cy="3834506"/>
            <a:chOff x="1481117" y="427"/>
            <a:chExt cx="7493550" cy="3834506"/>
          </a:xfrm>
        </p:grpSpPr>
        <p:sp>
          <p:nvSpPr>
            <p:cNvPr id="430" name="Google Shape;430;p15"/>
            <p:cNvSpPr/>
            <p:nvPr/>
          </p:nvSpPr>
          <p:spPr>
            <a:xfrm rot="10800000">
              <a:off x="2021570" y="427"/>
              <a:ext cx="6953097" cy="1080907"/>
            </a:xfrm>
            <a:prstGeom prst="homePlate">
              <a:avLst>
                <a:gd name="adj" fmla="val 5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txBox="1"/>
            <p:nvPr/>
          </p:nvSpPr>
          <p:spPr>
            <a:xfrm>
              <a:off x="2291797" y="427"/>
              <a:ext cx="6682870" cy="1080907"/>
            </a:xfrm>
            <a:prstGeom prst="rect">
              <a:avLst/>
            </a:prstGeom>
            <a:noFill/>
            <a:ln>
              <a:noFill/>
            </a:ln>
          </p:spPr>
          <p:txBody>
            <a:bodyPr spcFirstLastPara="1" wrap="square" lIns="476650" tIns="83800" rIns="15645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a:solidFill>
                    <a:schemeClr val="lt1"/>
                  </a:solidFill>
                  <a:latin typeface="Arial"/>
                  <a:ea typeface="Arial"/>
                  <a:cs typeface="Arial"/>
                  <a:sym typeface="Arial"/>
                </a:rPr>
                <a:t>Revised Call-Taker Script to Better Identify Behavioral Health Crisis Calls (approx. 4,000 calls/month)</a:t>
              </a:r>
              <a:endParaRPr/>
            </a:p>
          </p:txBody>
        </p:sp>
        <p:sp>
          <p:nvSpPr>
            <p:cNvPr id="432" name="Google Shape;432;p15"/>
            <p:cNvSpPr/>
            <p:nvPr/>
          </p:nvSpPr>
          <p:spPr>
            <a:xfrm>
              <a:off x="1481117" y="427"/>
              <a:ext cx="1080907" cy="1080907"/>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rot="10800000">
              <a:off x="2021570" y="1377227"/>
              <a:ext cx="6953097" cy="1080907"/>
            </a:xfrm>
            <a:prstGeom prst="homePlate">
              <a:avLst>
                <a:gd name="adj" fmla="val 50000"/>
              </a:avLst>
            </a:prstGeom>
            <a:solidFill>
              <a:srgbClr val="5AD1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txBox="1"/>
            <p:nvPr/>
          </p:nvSpPr>
          <p:spPr>
            <a:xfrm>
              <a:off x="2291797" y="1377227"/>
              <a:ext cx="6682870" cy="1080907"/>
            </a:xfrm>
            <a:prstGeom prst="rect">
              <a:avLst/>
            </a:prstGeom>
            <a:noFill/>
            <a:ln>
              <a:noFill/>
            </a:ln>
          </p:spPr>
          <p:txBody>
            <a:bodyPr spcFirstLastPara="1" wrap="square" lIns="476650" tIns="83800" rIns="15645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a:solidFill>
                    <a:schemeClr val="lt1"/>
                  </a:solidFill>
                  <a:latin typeface="Arial"/>
                  <a:ea typeface="Arial"/>
                  <a:cs typeface="Arial"/>
                  <a:sym typeface="Arial"/>
                </a:rPr>
                <a:t>Modified CIT Training for Call-Takers and Dispatchers for De-escalation </a:t>
              </a:r>
              <a:endParaRPr/>
            </a:p>
          </p:txBody>
        </p:sp>
        <p:sp>
          <p:nvSpPr>
            <p:cNvPr id="435" name="Google Shape;435;p15"/>
            <p:cNvSpPr/>
            <p:nvPr/>
          </p:nvSpPr>
          <p:spPr>
            <a:xfrm>
              <a:off x="1481117" y="1377227"/>
              <a:ext cx="1080907" cy="108090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rot="10800000">
              <a:off x="2021570" y="2754026"/>
              <a:ext cx="6953097" cy="1080907"/>
            </a:xfrm>
            <a:prstGeom prst="homePlate">
              <a:avLst>
                <a:gd name="adj" fmla="val 5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txBox="1"/>
            <p:nvPr/>
          </p:nvSpPr>
          <p:spPr>
            <a:xfrm>
              <a:off x="2291797" y="2754026"/>
              <a:ext cx="6682870" cy="1080907"/>
            </a:xfrm>
            <a:prstGeom prst="rect">
              <a:avLst/>
            </a:prstGeom>
            <a:noFill/>
            <a:ln>
              <a:noFill/>
            </a:ln>
          </p:spPr>
          <p:txBody>
            <a:bodyPr spcFirstLastPara="1" wrap="square" lIns="476650" tIns="83800" rIns="15645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a:solidFill>
                    <a:schemeClr val="lt1"/>
                  </a:solidFill>
                  <a:latin typeface="Arial"/>
                  <a:ea typeface="Arial"/>
                  <a:cs typeface="Arial"/>
                  <a:sym typeface="Arial"/>
                </a:rPr>
                <a:t>Embedded Behavioral Health Navigator to Assist in Triaging 911 Calls to the Appropriate Responder</a:t>
              </a:r>
              <a:endParaRPr/>
            </a:p>
          </p:txBody>
        </p:sp>
        <p:sp>
          <p:nvSpPr>
            <p:cNvPr id="438" name="Google Shape;438;p15"/>
            <p:cNvSpPr/>
            <p:nvPr/>
          </p:nvSpPr>
          <p:spPr>
            <a:xfrm>
              <a:off x="1481117" y="2754026"/>
              <a:ext cx="1080907" cy="1080907"/>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6"/>
          <p:cNvSpPr txBox="1">
            <a:spLocks noGrp="1"/>
          </p:cNvSpPr>
          <p:nvPr>
            <p:ph type="title"/>
          </p:nvPr>
        </p:nvSpPr>
        <p:spPr>
          <a:xfrm>
            <a:off x="488730" y="394138"/>
            <a:ext cx="11428449" cy="7202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200" b="1">
                <a:solidFill>
                  <a:schemeClr val="dk1"/>
                </a:solidFill>
              </a:rPr>
              <a:t>NEW PILOT PROGRAM: Crisis Intervention Responder Team (CIRT)</a:t>
            </a:r>
            <a:br>
              <a:rPr lang="en-US" sz="3200" b="1">
                <a:solidFill>
                  <a:schemeClr val="dk1"/>
                </a:solidFill>
              </a:rPr>
            </a:br>
            <a:r>
              <a:rPr lang="en-US" sz="1400" b="1" i="1">
                <a:solidFill>
                  <a:schemeClr val="accent4"/>
                </a:solidFill>
              </a:rPr>
              <a:t>Providing a health-centered police response to people in behavioral health crisis</a:t>
            </a:r>
            <a:endParaRPr sz="1400" b="1" i="1">
              <a:solidFill>
                <a:schemeClr val="dk1"/>
              </a:solidFill>
            </a:endParaRPr>
          </a:p>
        </p:txBody>
      </p:sp>
      <p:sp>
        <p:nvSpPr>
          <p:cNvPr id="445" name="Google Shape;445;p16" descr="Call-takers in 911 Radio Room identify call with behavioral health need&#10;"/>
          <p:cNvSpPr txBox="1"/>
          <p:nvPr/>
        </p:nvSpPr>
        <p:spPr>
          <a:xfrm>
            <a:off x="322258" y="2702357"/>
            <a:ext cx="2972926" cy="97725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95959"/>
              </a:buClr>
              <a:buSzPts val="1600"/>
              <a:buFont typeface="Open Sans"/>
              <a:buNone/>
            </a:pPr>
            <a:r>
              <a:rPr lang="en-US" sz="1600" b="0" i="0" u="none" strike="noStrike" cap="none">
                <a:solidFill>
                  <a:srgbClr val="000000"/>
                </a:solidFill>
                <a:latin typeface="Open Sans"/>
                <a:ea typeface="Open Sans"/>
                <a:cs typeface="Open Sans"/>
                <a:sym typeface="Open Sans"/>
              </a:rPr>
              <a:t>Call-takers in 911 Radio Room identify call with behavioral health need</a:t>
            </a:r>
            <a:endParaRPr/>
          </a:p>
        </p:txBody>
      </p:sp>
      <p:pic>
        <p:nvPicPr>
          <p:cNvPr id="446" name="Google Shape;446;p16" descr="Speaker phone "/>
          <p:cNvPicPr preferRelativeResize="0"/>
          <p:nvPr/>
        </p:nvPicPr>
        <p:blipFill rotWithShape="1">
          <a:blip r:embed="rId3">
            <a:alphaModFix/>
          </a:blip>
          <a:srcRect/>
          <a:stretch/>
        </p:blipFill>
        <p:spPr>
          <a:xfrm>
            <a:off x="1218357" y="1561639"/>
            <a:ext cx="1219354" cy="1219354"/>
          </a:xfrm>
          <a:prstGeom prst="rect">
            <a:avLst/>
          </a:prstGeom>
          <a:noFill/>
          <a:ln>
            <a:noFill/>
          </a:ln>
        </p:spPr>
      </p:pic>
      <p:pic>
        <p:nvPicPr>
          <p:cNvPr id="447" name="Google Shape;447;p16" descr="Cycle with people outline"/>
          <p:cNvPicPr preferRelativeResize="0"/>
          <p:nvPr/>
        </p:nvPicPr>
        <p:blipFill rotWithShape="1">
          <a:blip r:embed="rId4">
            <a:alphaModFix/>
          </a:blip>
          <a:srcRect/>
          <a:stretch/>
        </p:blipFill>
        <p:spPr>
          <a:xfrm>
            <a:off x="9815480" y="2585374"/>
            <a:ext cx="1780046" cy="1780046"/>
          </a:xfrm>
          <a:prstGeom prst="rect">
            <a:avLst/>
          </a:prstGeom>
          <a:noFill/>
          <a:ln>
            <a:noFill/>
          </a:ln>
        </p:spPr>
      </p:pic>
      <p:sp>
        <p:nvSpPr>
          <p:cNvPr id="448" name="Google Shape;448;p16" descr="CIRT Units respond to &#10;individuals in crisis&#10;"/>
          <p:cNvSpPr txBox="1"/>
          <p:nvPr/>
        </p:nvSpPr>
        <p:spPr>
          <a:xfrm>
            <a:off x="9078678" y="4370765"/>
            <a:ext cx="3253649" cy="151385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95959"/>
              </a:buClr>
              <a:buSzPts val="1600"/>
              <a:buFont typeface="Open Sans"/>
              <a:buNone/>
            </a:pPr>
            <a:r>
              <a:rPr lang="en-US" sz="1600" b="0" i="0" u="none" strike="noStrike" cap="none">
                <a:solidFill>
                  <a:srgbClr val="000000"/>
                </a:solidFill>
                <a:latin typeface="Open Sans"/>
                <a:ea typeface="Open Sans"/>
                <a:cs typeface="Open Sans"/>
                <a:sym typeface="Open Sans"/>
              </a:rPr>
              <a:t>CIRT Units respond to </a:t>
            </a:r>
            <a:endParaRPr/>
          </a:p>
          <a:p>
            <a:pPr marL="0" marR="0" lvl="0" indent="0" algn="ctr" rtl="0">
              <a:lnSpc>
                <a:spcPct val="115000"/>
              </a:lnSpc>
              <a:spcBef>
                <a:spcPts val="0"/>
              </a:spcBef>
              <a:spcAft>
                <a:spcPts val="0"/>
              </a:spcAft>
              <a:buClr>
                <a:srgbClr val="595959"/>
              </a:buClr>
              <a:buSzPts val="1600"/>
              <a:buFont typeface="Open Sans"/>
              <a:buNone/>
            </a:pPr>
            <a:r>
              <a:rPr lang="en-US" sz="1600" b="0" i="0" u="none" strike="noStrike" cap="none">
                <a:solidFill>
                  <a:srgbClr val="000000"/>
                </a:solidFill>
                <a:latin typeface="Open Sans"/>
                <a:ea typeface="Open Sans"/>
                <a:cs typeface="Open Sans"/>
                <a:sym typeface="Open Sans"/>
              </a:rPr>
              <a:t>individuals in crisis</a:t>
            </a:r>
            <a:endParaRPr/>
          </a:p>
        </p:txBody>
      </p:sp>
      <p:sp>
        <p:nvSpPr>
          <p:cNvPr id="449" name="Google Shape;449;p16" descr="Dispatchers determine the appropriate responder based on info from call-taker&#10;"/>
          <p:cNvSpPr txBox="1"/>
          <p:nvPr/>
        </p:nvSpPr>
        <p:spPr>
          <a:xfrm>
            <a:off x="4609536" y="2608410"/>
            <a:ext cx="2972925" cy="69011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95959"/>
              </a:buClr>
              <a:buSzPts val="1600"/>
              <a:buFont typeface="Open Sans"/>
              <a:buNone/>
            </a:pPr>
            <a:r>
              <a:rPr lang="en-US" sz="1600" b="0" i="0" u="none" strike="noStrike" cap="none">
                <a:solidFill>
                  <a:srgbClr val="000000"/>
                </a:solidFill>
                <a:latin typeface="Open Sans"/>
                <a:ea typeface="Open Sans"/>
                <a:cs typeface="Open Sans"/>
                <a:sym typeface="Open Sans"/>
              </a:rPr>
              <a:t>Dispatchers determine the appropriate responder based on info from call-taker</a:t>
            </a:r>
            <a:endParaRPr/>
          </a:p>
        </p:txBody>
      </p:sp>
      <p:pic>
        <p:nvPicPr>
          <p:cNvPr id="450" name="Google Shape;450;p16" descr="Share icon"/>
          <p:cNvPicPr preferRelativeResize="0"/>
          <p:nvPr/>
        </p:nvPicPr>
        <p:blipFill rotWithShape="1">
          <a:blip r:embed="rId5">
            <a:alphaModFix/>
          </a:blip>
          <a:srcRect/>
          <a:stretch/>
        </p:blipFill>
        <p:spPr>
          <a:xfrm>
            <a:off x="5413648" y="1467760"/>
            <a:ext cx="1219353" cy="1219353"/>
          </a:xfrm>
          <a:prstGeom prst="rect">
            <a:avLst/>
          </a:prstGeom>
          <a:noFill/>
          <a:ln>
            <a:noFill/>
          </a:ln>
        </p:spPr>
      </p:pic>
      <p:pic>
        <p:nvPicPr>
          <p:cNvPr id="451" name="Google Shape;451;p16" descr="Police female "/>
          <p:cNvPicPr preferRelativeResize="0"/>
          <p:nvPr/>
        </p:nvPicPr>
        <p:blipFill rotWithShape="1">
          <a:blip r:embed="rId6">
            <a:alphaModFix/>
          </a:blip>
          <a:srcRect/>
          <a:stretch/>
        </p:blipFill>
        <p:spPr>
          <a:xfrm>
            <a:off x="5509629" y="3755743"/>
            <a:ext cx="1219353" cy="1219353"/>
          </a:xfrm>
          <a:prstGeom prst="rect">
            <a:avLst/>
          </a:prstGeom>
          <a:noFill/>
          <a:ln>
            <a:noFill/>
          </a:ln>
        </p:spPr>
      </p:pic>
      <p:sp>
        <p:nvSpPr>
          <p:cNvPr id="452" name="Google Shape;452;p16" descr="Patrol Officers request support from CIRT Units&#10;"/>
          <p:cNvSpPr txBox="1"/>
          <p:nvPr/>
        </p:nvSpPr>
        <p:spPr>
          <a:xfrm>
            <a:off x="4609537" y="4989462"/>
            <a:ext cx="2972925" cy="69011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95959"/>
              </a:buClr>
              <a:buSzPts val="1600"/>
              <a:buFont typeface="Open Sans"/>
              <a:buNone/>
            </a:pPr>
            <a:r>
              <a:rPr lang="en-US" sz="1600" b="0" i="0" u="none" strike="noStrike" cap="none">
                <a:solidFill>
                  <a:srgbClr val="000000"/>
                </a:solidFill>
                <a:latin typeface="Open Sans"/>
                <a:ea typeface="Open Sans"/>
                <a:cs typeface="Open Sans"/>
                <a:sym typeface="Open Sans"/>
              </a:rPr>
              <a:t>Patrol officers request support from CIRT Units</a:t>
            </a:r>
            <a:endParaRPr/>
          </a:p>
        </p:txBody>
      </p:sp>
      <p:sp>
        <p:nvSpPr>
          <p:cNvPr id="453" name="Google Shape;453;p16"/>
          <p:cNvSpPr/>
          <p:nvPr/>
        </p:nvSpPr>
        <p:spPr>
          <a:xfrm>
            <a:off x="3683156" y="2296361"/>
            <a:ext cx="978408" cy="484632"/>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4" name="Google Shape;454;p16"/>
          <p:cNvSpPr/>
          <p:nvPr/>
        </p:nvSpPr>
        <p:spPr>
          <a:xfrm rot="1305341">
            <a:off x="8015795" y="2506256"/>
            <a:ext cx="1319102" cy="498259"/>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5" name="Google Shape;455;p16"/>
          <p:cNvSpPr/>
          <p:nvPr/>
        </p:nvSpPr>
        <p:spPr>
          <a:xfrm rot="-1360092">
            <a:off x="7963730" y="4353750"/>
            <a:ext cx="1319102" cy="498259"/>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0"/>
        <p:cNvGrpSpPr/>
        <p:nvPr/>
      </p:nvGrpSpPr>
      <p:grpSpPr>
        <a:xfrm>
          <a:off x="0" y="0"/>
          <a:ext cx="0" cy="0"/>
          <a:chOff x="0" y="0"/>
          <a:chExt cx="0" cy="0"/>
        </a:xfrm>
      </p:grpSpPr>
      <p:cxnSp>
        <p:nvCxnSpPr>
          <p:cNvPr id="461" name="Google Shape;461;p17"/>
          <p:cNvCxnSpPr/>
          <p:nvPr/>
        </p:nvCxnSpPr>
        <p:spPr>
          <a:xfrm>
            <a:off x="3342167" y="4331913"/>
            <a:ext cx="746400" cy="704700"/>
          </a:xfrm>
          <a:prstGeom prst="bentConnector3">
            <a:avLst>
              <a:gd name="adj1" fmla="val 1800"/>
            </a:avLst>
          </a:prstGeom>
          <a:noFill/>
          <a:ln w="60325" cap="flat" cmpd="sng">
            <a:solidFill>
              <a:srgbClr val="FDA739"/>
            </a:solidFill>
            <a:prstDash val="solid"/>
            <a:round/>
            <a:headEnd type="none" w="sm" len="sm"/>
            <a:tailEnd type="triangle" w="med" len="med"/>
          </a:ln>
        </p:spPr>
      </p:cxnSp>
      <p:cxnSp>
        <p:nvCxnSpPr>
          <p:cNvPr id="462" name="Google Shape;462;p17"/>
          <p:cNvCxnSpPr/>
          <p:nvPr/>
        </p:nvCxnSpPr>
        <p:spPr>
          <a:xfrm>
            <a:off x="1805154" y="2323726"/>
            <a:ext cx="1042977" cy="0"/>
          </a:xfrm>
          <a:prstGeom prst="straightConnector1">
            <a:avLst/>
          </a:prstGeom>
          <a:noFill/>
          <a:ln w="79375" cap="flat" cmpd="sng">
            <a:solidFill>
              <a:srgbClr val="FDA739"/>
            </a:solidFill>
            <a:prstDash val="solid"/>
            <a:round/>
            <a:headEnd type="triangle" w="med" len="med"/>
            <a:tailEnd type="triangle" w="med" len="med"/>
          </a:ln>
        </p:spPr>
      </p:cxnSp>
      <p:pic>
        <p:nvPicPr>
          <p:cNvPr id="463" name="Google Shape;463;p17" descr="Police female "/>
          <p:cNvPicPr preferRelativeResize="0"/>
          <p:nvPr/>
        </p:nvPicPr>
        <p:blipFill rotWithShape="1">
          <a:blip r:embed="rId3">
            <a:alphaModFix/>
          </a:blip>
          <a:srcRect/>
          <a:stretch/>
        </p:blipFill>
        <p:spPr>
          <a:xfrm>
            <a:off x="636226" y="1705964"/>
            <a:ext cx="1168928" cy="1168928"/>
          </a:xfrm>
          <a:prstGeom prst="rect">
            <a:avLst/>
          </a:prstGeom>
          <a:noFill/>
          <a:ln>
            <a:noFill/>
          </a:ln>
        </p:spPr>
      </p:pic>
      <p:sp>
        <p:nvSpPr>
          <p:cNvPr id="464" name="Google Shape;464;p17"/>
          <p:cNvSpPr txBox="1"/>
          <p:nvPr/>
        </p:nvSpPr>
        <p:spPr>
          <a:xfrm>
            <a:off x="494208" y="2897545"/>
            <a:ext cx="1718004" cy="67904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95959"/>
              </a:buClr>
              <a:buSzPts val="1400"/>
              <a:buFont typeface="Open Sans"/>
              <a:buNone/>
            </a:pPr>
            <a:r>
              <a:rPr lang="en-US" sz="1400" b="1" i="0" u="none" strike="noStrike" cap="none">
                <a:solidFill>
                  <a:srgbClr val="FFAB40"/>
                </a:solidFill>
                <a:latin typeface="Open Sans"/>
                <a:ea typeface="Open Sans"/>
                <a:cs typeface="Open Sans"/>
                <a:sym typeface="Open Sans"/>
              </a:rPr>
              <a:t>CIRT Officer (CIT Trained)</a:t>
            </a:r>
            <a:endParaRPr/>
          </a:p>
        </p:txBody>
      </p:sp>
      <p:sp>
        <p:nvSpPr>
          <p:cNvPr id="465" name="Google Shape;465;p17"/>
          <p:cNvSpPr txBox="1"/>
          <p:nvPr/>
        </p:nvSpPr>
        <p:spPr>
          <a:xfrm>
            <a:off x="2337101" y="2881118"/>
            <a:ext cx="2259912" cy="75575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95959"/>
              </a:buClr>
              <a:buSzPts val="1400"/>
              <a:buFont typeface="Open Sans"/>
              <a:buNone/>
            </a:pPr>
            <a:r>
              <a:rPr lang="en-US" sz="1400" b="1" i="0" u="none" strike="noStrike" cap="none">
                <a:solidFill>
                  <a:srgbClr val="FFAB40"/>
                </a:solidFill>
                <a:latin typeface="Open Sans"/>
                <a:ea typeface="Open Sans"/>
                <a:cs typeface="Open Sans"/>
                <a:sym typeface="Open Sans"/>
              </a:rPr>
              <a:t>Contracted BH Clinician</a:t>
            </a:r>
            <a:endParaRPr/>
          </a:p>
        </p:txBody>
      </p:sp>
      <p:sp>
        <p:nvSpPr>
          <p:cNvPr id="466" name="Google Shape;466;p17" descr="Diagram showing that this collaboration leads to contracted peer follow-up team"/>
          <p:cNvSpPr txBox="1"/>
          <p:nvPr/>
        </p:nvSpPr>
        <p:spPr>
          <a:xfrm>
            <a:off x="4507155" y="5111223"/>
            <a:ext cx="1985133" cy="1399979"/>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595959"/>
              </a:buClr>
              <a:buSzPts val="1600"/>
              <a:buFont typeface="Open Sans"/>
              <a:buNone/>
            </a:pPr>
            <a:r>
              <a:rPr lang="en-US" sz="1600" b="1" i="0" u="none" strike="noStrike" cap="none">
                <a:solidFill>
                  <a:srgbClr val="FFAB40"/>
                </a:solidFill>
                <a:latin typeface="Open Sans"/>
                <a:ea typeface="Open Sans"/>
                <a:cs typeface="Open Sans"/>
                <a:sym typeface="Open Sans"/>
              </a:rPr>
              <a:t>Contracted Peer Follow-Up Team</a:t>
            </a:r>
            <a:endParaRPr/>
          </a:p>
        </p:txBody>
      </p:sp>
      <p:pic>
        <p:nvPicPr>
          <p:cNvPr id="467" name="Google Shape;467;p17" descr="Outline of woman"/>
          <p:cNvPicPr preferRelativeResize="0"/>
          <p:nvPr/>
        </p:nvPicPr>
        <p:blipFill rotWithShape="1">
          <a:blip r:embed="rId4">
            <a:alphaModFix/>
          </a:blip>
          <a:srcRect/>
          <a:stretch/>
        </p:blipFill>
        <p:spPr>
          <a:xfrm>
            <a:off x="2814770" y="1705964"/>
            <a:ext cx="1273797" cy="1273797"/>
          </a:xfrm>
          <a:prstGeom prst="rect">
            <a:avLst/>
          </a:prstGeom>
          <a:noFill/>
          <a:ln>
            <a:noFill/>
          </a:ln>
        </p:spPr>
      </p:pic>
      <p:pic>
        <p:nvPicPr>
          <p:cNvPr id="468" name="Google Shape;468;p17" descr="Group of women "/>
          <p:cNvPicPr preferRelativeResize="0"/>
          <p:nvPr/>
        </p:nvPicPr>
        <p:blipFill rotWithShape="1">
          <a:blip r:embed="rId5">
            <a:alphaModFix/>
          </a:blip>
          <a:srcRect/>
          <a:stretch/>
        </p:blipFill>
        <p:spPr>
          <a:xfrm>
            <a:off x="4937029" y="4105831"/>
            <a:ext cx="1158971" cy="1158971"/>
          </a:xfrm>
          <a:prstGeom prst="rect">
            <a:avLst/>
          </a:prstGeom>
          <a:noFill/>
          <a:ln>
            <a:noFill/>
          </a:ln>
        </p:spPr>
      </p:pic>
      <p:sp>
        <p:nvSpPr>
          <p:cNvPr id="469" name="Google Shape;469;p17"/>
          <p:cNvSpPr txBox="1"/>
          <p:nvPr/>
        </p:nvSpPr>
        <p:spPr>
          <a:xfrm>
            <a:off x="389743" y="561747"/>
            <a:ext cx="10710619" cy="83533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Arial"/>
                <a:ea typeface="Arial"/>
                <a:cs typeface="Arial"/>
                <a:sym typeface="Arial"/>
              </a:rPr>
              <a:t>Crisis Intervention Responder Team (CIRT) Pilot</a:t>
            </a:r>
            <a:endParaRPr/>
          </a:p>
        </p:txBody>
      </p:sp>
      <p:sp>
        <p:nvSpPr>
          <p:cNvPr id="470" name="Google Shape;470;p17"/>
          <p:cNvSpPr txBox="1"/>
          <p:nvPr/>
        </p:nvSpPr>
        <p:spPr>
          <a:xfrm>
            <a:off x="7335288" y="1259175"/>
            <a:ext cx="4585816" cy="4339650"/>
          </a:xfrm>
          <a:prstGeom prst="rect">
            <a:avLst/>
          </a:prstGeom>
          <a:solidFill>
            <a:srgbClr val="D6D6D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rgbClr val="000000"/>
                </a:solidFill>
                <a:latin typeface="Arial"/>
                <a:ea typeface="Arial"/>
                <a:cs typeface="Arial"/>
                <a:sym typeface="Arial"/>
              </a:rPr>
              <a:t>Pilot Description  </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4 CIRT Units (each with an officer and a clinician)</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2 Peer Follow-Up Teams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Pilot Zone: East Division &amp; Southwest Division</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M–F, 8 a.m.–4 p.m.</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CIRT Teams assigned to ROC North &amp; ROC South &amp; detailed to the Service Details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Specialized classroom and field training ongoing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Pilot launch expected </a:t>
            </a:r>
            <a:r>
              <a:rPr lang="en-US" sz="1800" b="1" i="1" u="none" strike="noStrike" cap="none">
                <a:solidFill>
                  <a:srgbClr val="000000"/>
                </a:solidFill>
                <a:latin typeface="Arial"/>
                <a:ea typeface="Arial"/>
                <a:cs typeface="Arial"/>
                <a:sym typeface="Arial"/>
              </a:rPr>
              <a:t>late May 2021</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1" name="Google Shape;471;p17" descr="Diagram showing that CIRT officer works with contracted BH clinician"/>
          <p:cNvSpPr/>
          <p:nvPr/>
        </p:nvSpPr>
        <p:spPr>
          <a:xfrm>
            <a:off x="389743" y="1406766"/>
            <a:ext cx="4332159" cy="2747958"/>
          </a:xfrm>
          <a:prstGeom prst="ellipse">
            <a:avLst/>
          </a:prstGeom>
          <a:noFill/>
          <a:ln w="412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2" name="Google Shape;472;p17"/>
          <p:cNvSpPr/>
          <p:nvPr/>
        </p:nvSpPr>
        <p:spPr>
          <a:xfrm>
            <a:off x="4242216" y="3932460"/>
            <a:ext cx="2563318" cy="2078596"/>
          </a:xfrm>
          <a:prstGeom prst="ellipse">
            <a:avLst/>
          </a:prstGeom>
          <a:noFill/>
          <a:ln w="412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3" name="Google Shape;473;p17"/>
          <p:cNvSpPr txBox="1"/>
          <p:nvPr/>
        </p:nvSpPr>
        <p:spPr>
          <a:xfrm>
            <a:off x="4223379" y="1425177"/>
            <a:ext cx="633335" cy="46166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x4</a:t>
            </a:r>
            <a:endParaRPr/>
          </a:p>
        </p:txBody>
      </p:sp>
      <p:sp>
        <p:nvSpPr>
          <p:cNvPr id="474" name="Google Shape;474;p17"/>
          <p:cNvSpPr txBox="1"/>
          <p:nvPr/>
        </p:nvSpPr>
        <p:spPr>
          <a:xfrm>
            <a:off x="6104793" y="3573064"/>
            <a:ext cx="564467" cy="46166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x2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8"/>
          <p:cNvSpPr txBox="1">
            <a:spLocks noGrp="1"/>
          </p:cNvSpPr>
          <p:nvPr>
            <p:ph type="title"/>
          </p:nvPr>
        </p:nvSpPr>
        <p:spPr>
          <a:xfrm>
            <a:off x="488731" y="394138"/>
            <a:ext cx="10626622" cy="7202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200" b="1">
                <a:solidFill>
                  <a:schemeClr val="dk1"/>
                </a:solidFill>
              </a:rPr>
              <a:t>Crisis Expansion </a:t>
            </a:r>
            <a:endParaRPr/>
          </a:p>
        </p:txBody>
      </p:sp>
      <p:sp>
        <p:nvSpPr>
          <p:cNvPr id="481" name="Google Shape;481;p18"/>
          <p:cNvSpPr txBox="1"/>
          <p:nvPr/>
        </p:nvSpPr>
        <p:spPr>
          <a:xfrm>
            <a:off x="4098259" y="394138"/>
            <a:ext cx="7605010" cy="103223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400"/>
              <a:buFont typeface="Open Sans"/>
              <a:buNone/>
            </a:pPr>
            <a:r>
              <a:rPr lang="en-US" sz="2400" b="1" i="0" u="none" strike="noStrike" cap="none">
                <a:solidFill>
                  <a:srgbClr val="FFAB40"/>
                </a:solidFill>
                <a:latin typeface="Open Sans"/>
                <a:ea typeface="Open Sans"/>
                <a:cs typeface="Open Sans"/>
                <a:sym typeface="Open Sans"/>
              </a:rPr>
              <a:t>To better connect 911 call center to the city’s crisis system and grow local crisis capacity</a:t>
            </a:r>
            <a:endParaRPr/>
          </a:p>
        </p:txBody>
      </p:sp>
      <p:grpSp>
        <p:nvGrpSpPr>
          <p:cNvPr id="482" name="Google Shape;482;p18"/>
          <p:cNvGrpSpPr/>
          <p:nvPr/>
        </p:nvGrpSpPr>
        <p:grpSpPr>
          <a:xfrm>
            <a:off x="2349224" y="1754277"/>
            <a:ext cx="7493550" cy="3834506"/>
            <a:chOff x="1481117" y="427"/>
            <a:chExt cx="7493550" cy="3834506"/>
          </a:xfrm>
        </p:grpSpPr>
        <p:sp>
          <p:nvSpPr>
            <p:cNvPr id="483" name="Google Shape;483;p18"/>
            <p:cNvSpPr/>
            <p:nvPr/>
          </p:nvSpPr>
          <p:spPr>
            <a:xfrm rot="10800000">
              <a:off x="2021570" y="427"/>
              <a:ext cx="6953097" cy="1080907"/>
            </a:xfrm>
            <a:prstGeom prst="homePlate">
              <a:avLst>
                <a:gd name="adj" fmla="val 5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txBox="1"/>
            <p:nvPr/>
          </p:nvSpPr>
          <p:spPr>
            <a:xfrm>
              <a:off x="2291797" y="427"/>
              <a:ext cx="6682870" cy="1080907"/>
            </a:xfrm>
            <a:prstGeom prst="rect">
              <a:avLst/>
            </a:prstGeom>
            <a:noFill/>
            <a:ln>
              <a:noFill/>
            </a:ln>
          </p:spPr>
          <p:txBody>
            <a:bodyPr spcFirstLastPara="1" wrap="square" lIns="476650" tIns="118100" rIns="220450" bIns="118100" anchor="ctr" anchorCtr="0">
              <a:noAutofit/>
            </a:bodyPr>
            <a:lstStyle/>
            <a:p>
              <a:pPr marL="0" marR="0" lvl="0" indent="0" algn="ctr" rtl="0">
                <a:lnSpc>
                  <a:spcPct val="90000"/>
                </a:lnSpc>
                <a:spcBef>
                  <a:spcPts val="0"/>
                </a:spcBef>
                <a:spcAft>
                  <a:spcPts val="0"/>
                </a:spcAft>
                <a:buClr>
                  <a:schemeClr val="lt1"/>
                </a:buClr>
                <a:buSzPts val="3100"/>
                <a:buFont typeface="Arial"/>
                <a:buNone/>
              </a:pPr>
              <a:r>
                <a:rPr lang="en-US" sz="3100">
                  <a:solidFill>
                    <a:schemeClr val="lt1"/>
                  </a:solidFill>
                  <a:latin typeface="Arial"/>
                  <a:ea typeface="Arial"/>
                  <a:cs typeface="Arial"/>
                  <a:sym typeface="Arial"/>
                </a:rPr>
                <a:t>Expansion of the Philadelphia Crisis Line &amp; 988 Direct Dial-In</a:t>
              </a:r>
              <a:endParaRPr/>
            </a:p>
          </p:txBody>
        </p:sp>
        <p:sp>
          <p:nvSpPr>
            <p:cNvPr id="485" name="Google Shape;485;p18"/>
            <p:cNvSpPr/>
            <p:nvPr/>
          </p:nvSpPr>
          <p:spPr>
            <a:xfrm>
              <a:off x="1481117" y="427"/>
              <a:ext cx="1080907" cy="1080907"/>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rot="10800000">
              <a:off x="2021570" y="1377227"/>
              <a:ext cx="6953097" cy="1080907"/>
            </a:xfrm>
            <a:prstGeom prst="homePlate">
              <a:avLst>
                <a:gd name="adj" fmla="val 50000"/>
              </a:avLst>
            </a:prstGeom>
            <a:solidFill>
              <a:srgbClr val="5AD1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txBox="1"/>
            <p:nvPr/>
          </p:nvSpPr>
          <p:spPr>
            <a:xfrm>
              <a:off x="2291797" y="1377227"/>
              <a:ext cx="6682870" cy="1080907"/>
            </a:xfrm>
            <a:prstGeom prst="rect">
              <a:avLst/>
            </a:prstGeom>
            <a:noFill/>
            <a:ln>
              <a:noFill/>
            </a:ln>
          </p:spPr>
          <p:txBody>
            <a:bodyPr spcFirstLastPara="1" wrap="square" lIns="476650" tIns="118100" rIns="220450" bIns="118100" anchor="ctr" anchorCtr="0">
              <a:noAutofit/>
            </a:bodyPr>
            <a:lstStyle/>
            <a:p>
              <a:pPr marL="0" marR="0" lvl="0" indent="0" algn="ctr" rtl="0">
                <a:lnSpc>
                  <a:spcPct val="90000"/>
                </a:lnSpc>
                <a:spcBef>
                  <a:spcPts val="0"/>
                </a:spcBef>
                <a:spcAft>
                  <a:spcPts val="0"/>
                </a:spcAft>
                <a:buClr>
                  <a:schemeClr val="lt1"/>
                </a:buClr>
                <a:buSzPts val="3100"/>
                <a:buFont typeface="Arial"/>
                <a:buNone/>
              </a:pPr>
              <a:r>
                <a:rPr lang="en-US" sz="3100">
                  <a:solidFill>
                    <a:schemeClr val="lt1"/>
                  </a:solidFill>
                  <a:latin typeface="Arial"/>
                  <a:ea typeface="Arial"/>
                  <a:cs typeface="Arial"/>
                  <a:sym typeface="Arial"/>
                </a:rPr>
                <a:t>Warm Transfer from 911 to Philadelphia Crisis Line</a:t>
              </a:r>
              <a:endParaRPr/>
            </a:p>
          </p:txBody>
        </p:sp>
        <p:sp>
          <p:nvSpPr>
            <p:cNvPr id="488" name="Google Shape;488;p18"/>
            <p:cNvSpPr/>
            <p:nvPr/>
          </p:nvSpPr>
          <p:spPr>
            <a:xfrm>
              <a:off x="1481117" y="1377227"/>
              <a:ext cx="1080907" cy="108090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rot="10800000">
              <a:off x="2021570" y="2754026"/>
              <a:ext cx="6953097" cy="1080907"/>
            </a:xfrm>
            <a:prstGeom prst="homePlate">
              <a:avLst>
                <a:gd name="adj" fmla="val 5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txBox="1"/>
            <p:nvPr/>
          </p:nvSpPr>
          <p:spPr>
            <a:xfrm>
              <a:off x="2291797" y="2754026"/>
              <a:ext cx="6682870" cy="1080907"/>
            </a:xfrm>
            <a:prstGeom prst="rect">
              <a:avLst/>
            </a:prstGeom>
            <a:noFill/>
            <a:ln>
              <a:noFill/>
            </a:ln>
          </p:spPr>
          <p:txBody>
            <a:bodyPr spcFirstLastPara="1" wrap="square" lIns="476650" tIns="118100" rIns="220450" bIns="118100" anchor="ctr" anchorCtr="0">
              <a:noAutofit/>
            </a:bodyPr>
            <a:lstStyle/>
            <a:p>
              <a:pPr marL="0" marR="0" lvl="0" indent="0" algn="ctr" rtl="0">
                <a:lnSpc>
                  <a:spcPct val="90000"/>
                </a:lnSpc>
                <a:spcBef>
                  <a:spcPts val="0"/>
                </a:spcBef>
                <a:spcAft>
                  <a:spcPts val="0"/>
                </a:spcAft>
                <a:buClr>
                  <a:schemeClr val="lt1"/>
                </a:buClr>
                <a:buSzPts val="3100"/>
                <a:buFont typeface="Arial"/>
                <a:buNone/>
              </a:pPr>
              <a:r>
                <a:rPr lang="en-US" sz="3100">
                  <a:solidFill>
                    <a:schemeClr val="lt1"/>
                  </a:solidFill>
                  <a:latin typeface="Arial"/>
                  <a:ea typeface="Arial"/>
                  <a:cs typeface="Arial"/>
                  <a:sym typeface="Arial"/>
                </a:rPr>
                <a:t>Mobile Crisis Expansion </a:t>
              </a:r>
              <a:endParaRPr/>
            </a:p>
          </p:txBody>
        </p:sp>
        <p:sp>
          <p:nvSpPr>
            <p:cNvPr id="491" name="Google Shape;491;p18"/>
            <p:cNvSpPr/>
            <p:nvPr/>
          </p:nvSpPr>
          <p:spPr>
            <a:xfrm>
              <a:off x="1481117" y="2754026"/>
              <a:ext cx="1080907" cy="1080907"/>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97" name="Google Shape;497;p19" descr="Map of U.S. pinpointing Johnson County, KS"/>
          <p:cNvGrpSpPr/>
          <p:nvPr/>
        </p:nvGrpSpPr>
        <p:grpSpPr>
          <a:xfrm>
            <a:off x="1863841" y="1458178"/>
            <a:ext cx="6293379" cy="3749040"/>
            <a:chOff x="339840" y="1458178"/>
            <a:chExt cx="6293379" cy="3749040"/>
          </a:xfrm>
        </p:grpSpPr>
        <p:pic>
          <p:nvPicPr>
            <p:cNvPr id="498" name="Google Shape;498;p19" descr="US_states.png"/>
            <p:cNvPicPr preferRelativeResize="0"/>
            <p:nvPr/>
          </p:nvPicPr>
          <p:blipFill rotWithShape="1">
            <a:blip r:embed="rId3">
              <a:alphaModFix/>
            </a:blip>
            <a:srcRect/>
            <a:stretch/>
          </p:blipFill>
          <p:spPr>
            <a:xfrm>
              <a:off x="339840" y="1458178"/>
              <a:ext cx="6293379" cy="3749040"/>
            </a:xfrm>
            <a:prstGeom prst="rect">
              <a:avLst/>
            </a:prstGeom>
            <a:noFill/>
            <a:ln>
              <a:noFill/>
            </a:ln>
          </p:spPr>
        </p:pic>
        <p:pic>
          <p:nvPicPr>
            <p:cNvPr id="499" name="Google Shape;499;p19"/>
            <p:cNvPicPr preferRelativeResize="0"/>
            <p:nvPr/>
          </p:nvPicPr>
          <p:blipFill rotWithShape="1">
            <a:blip r:embed="rId4">
              <a:alphaModFix/>
            </a:blip>
            <a:srcRect/>
            <a:stretch/>
          </p:blipFill>
          <p:spPr>
            <a:xfrm>
              <a:off x="3539675" y="3096265"/>
              <a:ext cx="314074" cy="305470"/>
            </a:xfrm>
            <a:prstGeom prst="rect">
              <a:avLst/>
            </a:prstGeom>
            <a:noFill/>
            <a:ln>
              <a:noFill/>
            </a:ln>
          </p:spPr>
        </p:pic>
      </p:grpSp>
      <p:sp>
        <p:nvSpPr>
          <p:cNvPr id="500" name="Google Shape;500;p19"/>
          <p:cNvSpPr txBox="1"/>
          <p:nvPr/>
        </p:nvSpPr>
        <p:spPr>
          <a:xfrm>
            <a:off x="7328741" y="1458178"/>
            <a:ext cx="3093544" cy="3709554"/>
          </a:xfrm>
          <a:prstGeom prst="rect">
            <a:avLst/>
          </a:prstGeom>
          <a:noFill/>
          <a:ln>
            <a:noFill/>
          </a:ln>
        </p:spPr>
        <p:txBody>
          <a:bodyPr spcFirstLastPara="1" wrap="square" lIns="91425" tIns="45700" rIns="91425" bIns="45700" anchor="t" anchorCtr="0">
            <a:normAutofit lnSpcReduction="10000"/>
          </a:bodyPr>
          <a:lstStyle/>
          <a:p>
            <a:pPr marL="0" marR="0" lvl="0" indent="0" algn="r" rtl="0">
              <a:lnSpc>
                <a:spcPct val="117777"/>
              </a:lnSpc>
              <a:spcBef>
                <a:spcPts val="0"/>
              </a:spcBef>
              <a:spcAft>
                <a:spcPts val="0"/>
              </a:spcAft>
              <a:buClr>
                <a:srgbClr val="446F9B"/>
              </a:buClr>
              <a:buSzPts val="3150"/>
              <a:buFont typeface="Arial"/>
              <a:buNone/>
            </a:pPr>
            <a:r>
              <a:rPr lang="en-US" sz="3000">
                <a:solidFill>
                  <a:srgbClr val="3F3F3F"/>
                </a:solidFill>
                <a:latin typeface="Trebuchet MS"/>
                <a:ea typeface="Trebuchet MS"/>
                <a:cs typeface="Trebuchet MS"/>
                <a:sym typeface="Trebuchet MS"/>
              </a:rPr>
              <a:t>KC metro</a:t>
            </a:r>
            <a:br>
              <a:rPr lang="en-US" sz="3000">
                <a:solidFill>
                  <a:srgbClr val="3F3F3F"/>
                </a:solidFill>
                <a:latin typeface="Trebuchet MS"/>
                <a:ea typeface="Trebuchet MS"/>
                <a:cs typeface="Trebuchet MS"/>
                <a:sym typeface="Trebuchet MS"/>
              </a:rPr>
            </a:br>
            <a:r>
              <a:rPr lang="en-US" sz="3000">
                <a:solidFill>
                  <a:srgbClr val="3F3F3F"/>
                </a:solidFill>
                <a:latin typeface="Trebuchet MS"/>
                <a:ea typeface="Trebuchet MS"/>
                <a:cs typeface="Trebuchet MS"/>
                <a:sym typeface="Trebuchet MS"/>
              </a:rPr>
              <a:t>population</a:t>
            </a:r>
            <a:br>
              <a:rPr lang="en-US" sz="3200">
                <a:solidFill>
                  <a:srgbClr val="3F3F3F"/>
                </a:solidFill>
                <a:latin typeface="Trebuchet MS"/>
                <a:ea typeface="Trebuchet MS"/>
                <a:cs typeface="Trebuchet MS"/>
                <a:sym typeface="Trebuchet MS"/>
              </a:rPr>
            </a:br>
            <a:r>
              <a:rPr lang="en-US" sz="3600" b="1">
                <a:solidFill>
                  <a:srgbClr val="851423"/>
                </a:solidFill>
                <a:latin typeface="Trebuchet MS"/>
                <a:ea typeface="Trebuchet MS"/>
                <a:cs typeface="Trebuchet MS"/>
                <a:sym typeface="Trebuchet MS"/>
              </a:rPr>
              <a:t>2.2 million</a:t>
            </a:r>
            <a:endParaRPr/>
          </a:p>
          <a:p>
            <a:pPr marL="0" marR="0" lvl="0" indent="0" algn="r" rtl="0">
              <a:lnSpc>
                <a:spcPct val="117777"/>
              </a:lnSpc>
              <a:spcBef>
                <a:spcPts val="2400"/>
              </a:spcBef>
              <a:spcAft>
                <a:spcPts val="0"/>
              </a:spcAft>
              <a:buClr>
                <a:srgbClr val="446F9B"/>
              </a:buClr>
              <a:buSzPts val="3150"/>
              <a:buFont typeface="Arial"/>
              <a:buNone/>
            </a:pPr>
            <a:r>
              <a:rPr lang="en-US" sz="3000">
                <a:solidFill>
                  <a:srgbClr val="3F3F3F"/>
                </a:solidFill>
                <a:latin typeface="Trebuchet MS"/>
                <a:ea typeface="Trebuchet MS"/>
                <a:cs typeface="Trebuchet MS"/>
                <a:sym typeface="Trebuchet MS"/>
              </a:rPr>
              <a:t>Johnson County population </a:t>
            </a:r>
            <a:br>
              <a:rPr lang="en-US" sz="3000">
                <a:solidFill>
                  <a:srgbClr val="3F3F3F"/>
                </a:solidFill>
                <a:latin typeface="Trebuchet MS"/>
                <a:ea typeface="Trebuchet MS"/>
                <a:cs typeface="Trebuchet MS"/>
                <a:sym typeface="Trebuchet MS"/>
              </a:rPr>
            </a:br>
            <a:r>
              <a:rPr lang="en-US" sz="3600" b="1">
                <a:solidFill>
                  <a:srgbClr val="851423"/>
                </a:solidFill>
                <a:latin typeface="Trebuchet MS"/>
                <a:ea typeface="Trebuchet MS"/>
                <a:cs typeface="Trebuchet MS"/>
                <a:sym typeface="Trebuchet MS"/>
              </a:rPr>
              <a:t>621,000</a:t>
            </a:r>
            <a:endParaRPr/>
          </a:p>
        </p:txBody>
      </p:sp>
      <p:sp>
        <p:nvSpPr>
          <p:cNvPr id="501" name="Google Shape;501;p19"/>
          <p:cNvSpPr txBox="1"/>
          <p:nvPr/>
        </p:nvSpPr>
        <p:spPr>
          <a:xfrm>
            <a:off x="1926149" y="180758"/>
            <a:ext cx="7966048" cy="1470025"/>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rgbClr val="141313"/>
              </a:buClr>
              <a:buSzPts val="4400"/>
              <a:buFont typeface="Trebuchet MS"/>
              <a:buNone/>
            </a:pPr>
            <a:r>
              <a:rPr lang="en-US" sz="4400">
                <a:solidFill>
                  <a:srgbClr val="141313"/>
                </a:solidFill>
                <a:latin typeface="Trebuchet MS"/>
                <a:ea typeface="Trebuchet MS"/>
                <a:cs typeface="Trebuchet MS"/>
                <a:sym typeface="Trebuchet MS"/>
              </a:rPr>
              <a:t>Johnson County, Kansas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0"/>
          <p:cNvSpPr txBox="1"/>
          <p:nvPr/>
        </p:nvSpPr>
        <p:spPr>
          <a:xfrm>
            <a:off x="2915136" y="3310505"/>
            <a:ext cx="1371600" cy="1257300"/>
          </a:xfrm>
          <a:prstGeom prst="rect">
            <a:avLst/>
          </a:prstGeom>
          <a:noFill/>
          <a:ln>
            <a:noFill/>
          </a:ln>
        </p:spPr>
        <p:txBody>
          <a:bodyPr spcFirstLastPara="1" wrap="square" lIns="68575" tIns="34275" rIns="68575" bIns="34275" anchor="t" anchorCtr="0">
            <a:normAutofit/>
          </a:bodyPr>
          <a:lstStyle/>
          <a:p>
            <a:pPr marL="0" marR="0" lvl="0" indent="0" algn="ctr" rtl="0">
              <a:lnSpc>
                <a:spcPct val="88333"/>
              </a:lnSpc>
              <a:spcBef>
                <a:spcPts val="0"/>
              </a:spcBef>
              <a:spcAft>
                <a:spcPts val="0"/>
              </a:spcAft>
              <a:buClr>
                <a:srgbClr val="446F9B"/>
              </a:buClr>
              <a:buSzPts val="3780"/>
              <a:buFont typeface="Arial"/>
              <a:buNone/>
            </a:pPr>
            <a:r>
              <a:rPr lang="en-US" sz="3600" b="1">
                <a:solidFill>
                  <a:srgbClr val="851423"/>
                </a:solidFill>
                <a:latin typeface="Trebuchet MS"/>
                <a:ea typeface="Trebuchet MS"/>
                <a:cs typeface="Trebuchet MS"/>
                <a:sym typeface="Trebuchet MS"/>
              </a:rPr>
              <a:t>20</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cities</a:t>
            </a:r>
            <a:endParaRPr sz="2850" b="1">
              <a:solidFill>
                <a:srgbClr val="851423"/>
              </a:solidFill>
              <a:latin typeface="Trebuchet MS"/>
              <a:ea typeface="Trebuchet MS"/>
              <a:cs typeface="Trebuchet MS"/>
              <a:sym typeface="Trebuchet MS"/>
            </a:endParaRPr>
          </a:p>
        </p:txBody>
      </p:sp>
      <p:sp>
        <p:nvSpPr>
          <p:cNvPr id="508" name="Google Shape;508;p20"/>
          <p:cNvSpPr/>
          <p:nvPr/>
        </p:nvSpPr>
        <p:spPr>
          <a:xfrm>
            <a:off x="2950570" y="1816090"/>
            <a:ext cx="1300733" cy="1300733"/>
          </a:xfrm>
          <a:prstGeom prst="ellipse">
            <a:avLst/>
          </a:prstGeom>
          <a:noFill/>
          <a:ln w="1270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sp>
        <p:nvSpPr>
          <p:cNvPr id="509" name="Google Shape;509;p20"/>
          <p:cNvSpPr/>
          <p:nvPr/>
        </p:nvSpPr>
        <p:spPr>
          <a:xfrm>
            <a:off x="4634210" y="1822393"/>
            <a:ext cx="1300733" cy="1300733"/>
          </a:xfrm>
          <a:prstGeom prst="ellipse">
            <a:avLst/>
          </a:prstGeom>
          <a:noFill/>
          <a:ln w="127000" cap="flat" cmpd="sng">
            <a:solidFill>
              <a:srgbClr val="0097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sp>
        <p:nvSpPr>
          <p:cNvPr id="510" name="Google Shape;510;p20"/>
          <p:cNvSpPr/>
          <p:nvPr/>
        </p:nvSpPr>
        <p:spPr>
          <a:xfrm>
            <a:off x="6317849" y="1822393"/>
            <a:ext cx="1300733" cy="1300733"/>
          </a:xfrm>
          <a:prstGeom prst="ellipse">
            <a:avLst/>
          </a:prstGeom>
          <a:noFill/>
          <a:ln w="127000" cap="flat" cmpd="sng">
            <a:solidFill>
              <a:srgbClr val="3C1D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sp>
        <p:nvSpPr>
          <p:cNvPr id="511" name="Google Shape;511;p20"/>
          <p:cNvSpPr/>
          <p:nvPr/>
        </p:nvSpPr>
        <p:spPr>
          <a:xfrm>
            <a:off x="7982451" y="1816090"/>
            <a:ext cx="1300733" cy="1300733"/>
          </a:xfrm>
          <a:prstGeom prst="ellipse">
            <a:avLst/>
          </a:prstGeom>
          <a:noFill/>
          <a:ln w="127000" cap="flat" cmpd="sng">
            <a:solidFill>
              <a:srgbClr val="FC874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pic>
        <p:nvPicPr>
          <p:cNvPr id="512" name="Google Shape;512;p20"/>
          <p:cNvPicPr preferRelativeResize="0"/>
          <p:nvPr/>
        </p:nvPicPr>
        <p:blipFill rotWithShape="1">
          <a:blip r:embed="rId3">
            <a:alphaModFix/>
          </a:blip>
          <a:srcRect/>
          <a:stretch/>
        </p:blipFill>
        <p:spPr>
          <a:xfrm>
            <a:off x="3184883" y="1968696"/>
            <a:ext cx="832104" cy="932688"/>
          </a:xfrm>
          <a:prstGeom prst="rect">
            <a:avLst/>
          </a:prstGeom>
          <a:noFill/>
          <a:ln>
            <a:noFill/>
          </a:ln>
          <a:effectLst>
            <a:outerShdw blurRad="161925" dist="76200" dir="2700000" algn="tl" rotWithShape="0">
              <a:srgbClr val="333333">
                <a:alpha val="64705"/>
              </a:srgbClr>
            </a:outerShdw>
          </a:effectLst>
        </p:spPr>
      </p:pic>
      <p:pic>
        <p:nvPicPr>
          <p:cNvPr id="513" name="Google Shape;513;p20"/>
          <p:cNvPicPr preferRelativeResize="0"/>
          <p:nvPr/>
        </p:nvPicPr>
        <p:blipFill rotWithShape="1">
          <a:blip r:embed="rId4">
            <a:alphaModFix/>
          </a:blip>
          <a:srcRect/>
          <a:stretch/>
        </p:blipFill>
        <p:spPr>
          <a:xfrm>
            <a:off x="4814570" y="1939636"/>
            <a:ext cx="940013" cy="1053638"/>
          </a:xfrm>
          <a:prstGeom prst="rect">
            <a:avLst/>
          </a:prstGeom>
          <a:noFill/>
          <a:ln>
            <a:noFill/>
          </a:ln>
          <a:effectLst>
            <a:outerShdw blurRad="190500" dist="76200" dir="2700000" algn="tl" rotWithShape="0">
              <a:srgbClr val="333333">
                <a:alpha val="64705"/>
              </a:srgbClr>
            </a:outerShdw>
          </a:effectLst>
        </p:spPr>
      </p:pic>
      <p:sp>
        <p:nvSpPr>
          <p:cNvPr id="514" name="Google Shape;514;p20"/>
          <p:cNvSpPr txBox="1"/>
          <p:nvPr/>
        </p:nvSpPr>
        <p:spPr>
          <a:xfrm>
            <a:off x="4341600" y="3356579"/>
            <a:ext cx="1885950" cy="2457450"/>
          </a:xfrm>
          <a:prstGeom prst="rect">
            <a:avLst/>
          </a:prstGeom>
          <a:noFill/>
          <a:ln>
            <a:noFill/>
          </a:ln>
        </p:spPr>
        <p:txBody>
          <a:bodyPr spcFirstLastPara="1" wrap="square" lIns="68575" tIns="34275" rIns="68575" bIns="34275" anchor="t" anchorCtr="0">
            <a:normAutofit/>
          </a:bodyPr>
          <a:lstStyle/>
          <a:p>
            <a:pPr marL="0" marR="0" lvl="0" indent="0" algn="ctr" rtl="0">
              <a:lnSpc>
                <a:spcPct val="73750"/>
              </a:lnSpc>
              <a:spcBef>
                <a:spcPts val="0"/>
              </a:spcBef>
              <a:spcAft>
                <a:spcPts val="0"/>
              </a:spcAft>
              <a:buClr>
                <a:srgbClr val="446F9B"/>
              </a:buClr>
              <a:buSzPct val="104999"/>
              <a:buFont typeface="Arial"/>
              <a:buNone/>
            </a:pPr>
            <a:r>
              <a:rPr lang="en-US" sz="3600" b="1">
                <a:solidFill>
                  <a:srgbClr val="851423"/>
                </a:solidFill>
                <a:latin typeface="Trebuchet MS"/>
                <a:ea typeface="Trebuchet MS"/>
                <a:cs typeface="Trebuchet MS"/>
                <a:sym typeface="Trebuchet MS"/>
              </a:rPr>
              <a:t>17</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municipal</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&amp; county law enforcement</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agencies</a:t>
            </a:r>
            <a:endParaRPr sz="2850" b="1">
              <a:solidFill>
                <a:srgbClr val="851423"/>
              </a:solidFill>
              <a:latin typeface="Trebuchet MS"/>
              <a:ea typeface="Trebuchet MS"/>
              <a:cs typeface="Trebuchet MS"/>
              <a:sym typeface="Trebuchet MS"/>
            </a:endParaRPr>
          </a:p>
        </p:txBody>
      </p:sp>
      <p:sp>
        <p:nvSpPr>
          <p:cNvPr id="515" name="Google Shape;515;p20"/>
          <p:cNvSpPr txBox="1"/>
          <p:nvPr/>
        </p:nvSpPr>
        <p:spPr>
          <a:xfrm>
            <a:off x="6317848" y="3310505"/>
            <a:ext cx="1371600" cy="1257300"/>
          </a:xfrm>
          <a:prstGeom prst="rect">
            <a:avLst/>
          </a:prstGeom>
          <a:noFill/>
          <a:ln>
            <a:noFill/>
          </a:ln>
        </p:spPr>
        <p:txBody>
          <a:bodyPr spcFirstLastPara="1" wrap="square" lIns="68575" tIns="34275" rIns="68575" bIns="34275" anchor="t" anchorCtr="0">
            <a:normAutofit/>
          </a:bodyPr>
          <a:lstStyle/>
          <a:p>
            <a:pPr marL="0" marR="0" lvl="0" indent="0" algn="ctr" rtl="0">
              <a:lnSpc>
                <a:spcPct val="96363"/>
              </a:lnSpc>
              <a:spcBef>
                <a:spcPts val="0"/>
              </a:spcBef>
              <a:spcAft>
                <a:spcPts val="0"/>
              </a:spcAft>
              <a:buClr>
                <a:srgbClr val="446F9B"/>
              </a:buClr>
              <a:buSzPts val="3465"/>
              <a:buFont typeface="Arial"/>
              <a:buNone/>
            </a:pPr>
            <a:r>
              <a:rPr lang="en-US" sz="3300" b="1">
                <a:solidFill>
                  <a:srgbClr val="851423"/>
                </a:solidFill>
                <a:latin typeface="Trebuchet MS"/>
                <a:ea typeface="Trebuchet MS"/>
                <a:cs typeface="Trebuchet MS"/>
                <a:sym typeface="Trebuchet MS"/>
              </a:rPr>
              <a:t>1,100</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beds</a:t>
            </a:r>
            <a:endParaRPr sz="2850" b="1">
              <a:solidFill>
                <a:srgbClr val="851423"/>
              </a:solidFill>
              <a:latin typeface="Trebuchet MS"/>
              <a:ea typeface="Trebuchet MS"/>
              <a:cs typeface="Trebuchet MS"/>
              <a:sym typeface="Trebuchet MS"/>
            </a:endParaRPr>
          </a:p>
        </p:txBody>
      </p:sp>
      <p:sp>
        <p:nvSpPr>
          <p:cNvPr id="516" name="Google Shape;516;p20"/>
          <p:cNvSpPr txBox="1"/>
          <p:nvPr/>
        </p:nvSpPr>
        <p:spPr>
          <a:xfrm>
            <a:off x="7887186" y="3269429"/>
            <a:ext cx="1485900" cy="154305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96363"/>
              </a:lnSpc>
              <a:spcBef>
                <a:spcPts val="0"/>
              </a:spcBef>
              <a:spcAft>
                <a:spcPts val="0"/>
              </a:spcAft>
              <a:buClr>
                <a:srgbClr val="446F9B"/>
              </a:buClr>
              <a:buSzPct val="105000"/>
              <a:buFont typeface="Arial"/>
              <a:buNone/>
            </a:pPr>
            <a:r>
              <a:rPr lang="en-US" sz="3300" b="1">
                <a:solidFill>
                  <a:srgbClr val="851423"/>
                </a:solidFill>
                <a:latin typeface="Trebuchet MS"/>
                <a:ea typeface="Trebuchet MS"/>
                <a:cs typeface="Trebuchet MS"/>
                <a:sym typeface="Trebuchet MS"/>
              </a:rPr>
              <a:t>857</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avg. daily</a:t>
            </a:r>
            <a:br>
              <a:rPr lang="en-US" sz="2400">
                <a:solidFill>
                  <a:srgbClr val="3F3F3F"/>
                </a:solidFill>
                <a:latin typeface="Trebuchet MS"/>
                <a:ea typeface="Trebuchet MS"/>
                <a:cs typeface="Trebuchet MS"/>
                <a:sym typeface="Trebuchet MS"/>
              </a:rPr>
            </a:br>
            <a:r>
              <a:rPr lang="en-US" sz="2400">
                <a:solidFill>
                  <a:srgbClr val="3F3F3F"/>
                </a:solidFill>
                <a:latin typeface="Trebuchet MS"/>
                <a:ea typeface="Trebuchet MS"/>
                <a:cs typeface="Trebuchet MS"/>
                <a:sym typeface="Trebuchet MS"/>
              </a:rPr>
              <a:t>population</a:t>
            </a:r>
            <a:endParaRPr sz="2850" b="1">
              <a:solidFill>
                <a:srgbClr val="851423"/>
              </a:solidFill>
              <a:latin typeface="Trebuchet MS"/>
              <a:ea typeface="Trebuchet MS"/>
              <a:cs typeface="Trebuchet MS"/>
              <a:sym typeface="Trebuchet MS"/>
            </a:endParaRPr>
          </a:p>
        </p:txBody>
      </p:sp>
      <p:pic>
        <p:nvPicPr>
          <p:cNvPr id="517" name="Google Shape;517;p20"/>
          <p:cNvPicPr preferRelativeResize="0"/>
          <p:nvPr/>
        </p:nvPicPr>
        <p:blipFill rotWithShape="1">
          <a:blip r:embed="rId5">
            <a:alphaModFix/>
          </a:blip>
          <a:srcRect/>
          <a:stretch/>
        </p:blipFill>
        <p:spPr>
          <a:xfrm>
            <a:off x="6487918" y="2023572"/>
            <a:ext cx="960593" cy="1076706"/>
          </a:xfrm>
          <a:prstGeom prst="rect">
            <a:avLst/>
          </a:prstGeom>
          <a:noFill/>
          <a:ln>
            <a:noFill/>
          </a:ln>
          <a:effectLst>
            <a:outerShdw blurRad="92075" dist="50800" dir="2700000" algn="tl" rotWithShape="0">
              <a:srgbClr val="333333">
                <a:alpha val="57647"/>
              </a:srgbClr>
            </a:outerShdw>
          </a:effectLst>
        </p:spPr>
      </p:pic>
      <p:pic>
        <p:nvPicPr>
          <p:cNvPr id="518" name="Google Shape;518;p20"/>
          <p:cNvPicPr preferRelativeResize="0"/>
          <p:nvPr/>
        </p:nvPicPr>
        <p:blipFill rotWithShape="1">
          <a:blip r:embed="rId6">
            <a:alphaModFix/>
          </a:blip>
          <a:srcRect/>
          <a:stretch/>
        </p:blipFill>
        <p:spPr>
          <a:xfrm>
            <a:off x="8214084" y="1968696"/>
            <a:ext cx="832104" cy="932688"/>
          </a:xfrm>
          <a:prstGeom prst="rect">
            <a:avLst/>
          </a:prstGeom>
          <a:noFill/>
          <a:ln>
            <a:noFill/>
          </a:ln>
          <a:effectLst>
            <a:outerShdw blurRad="101600" dist="50800" dir="2700000" algn="tl" rotWithShape="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1"/>
          <p:cNvSpPr txBox="1">
            <a:spLocks noGrp="1"/>
          </p:cNvSpPr>
          <p:nvPr>
            <p:ph type="title"/>
          </p:nvPr>
        </p:nvSpPr>
        <p:spPr>
          <a:xfrm>
            <a:off x="1794683" y="800100"/>
            <a:ext cx="8602634" cy="59412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851423"/>
              </a:buClr>
              <a:buSzPts val="3000"/>
              <a:buFont typeface="Arial"/>
              <a:buNone/>
            </a:pPr>
            <a:r>
              <a:rPr lang="en-US" sz="3000">
                <a:solidFill>
                  <a:srgbClr val="851423"/>
                </a:solidFill>
                <a:latin typeface="Arial"/>
                <a:ea typeface="Arial"/>
                <a:cs typeface="Arial"/>
                <a:sym typeface="Arial"/>
              </a:rPr>
              <a:t>Justice </a:t>
            </a:r>
            <a:r>
              <a:rPr lang="en-US" sz="3000">
                <a:solidFill>
                  <a:srgbClr val="851423"/>
                </a:solidFill>
                <a:latin typeface="Trebuchet MS"/>
                <a:ea typeface="Trebuchet MS"/>
                <a:cs typeface="Trebuchet MS"/>
                <a:sym typeface="Trebuchet MS"/>
              </a:rPr>
              <a:t>Information</a:t>
            </a:r>
            <a:r>
              <a:rPr lang="en-US" sz="3000">
                <a:solidFill>
                  <a:srgbClr val="851423"/>
                </a:solidFill>
                <a:latin typeface="Arial"/>
                <a:ea typeface="Arial"/>
                <a:cs typeface="Arial"/>
                <a:sym typeface="Arial"/>
              </a:rPr>
              <a:t> Management System (JIMS)</a:t>
            </a:r>
            <a:endParaRPr/>
          </a:p>
        </p:txBody>
      </p:sp>
      <p:sp>
        <p:nvSpPr>
          <p:cNvPr id="524" name="Google Shape;524;p21"/>
          <p:cNvSpPr txBox="1"/>
          <p:nvPr/>
        </p:nvSpPr>
        <p:spPr>
          <a:xfrm>
            <a:off x="2895600" y="4629150"/>
            <a:ext cx="1200150" cy="51435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13333"/>
              </a:lnSpc>
              <a:spcBef>
                <a:spcPts val="0"/>
              </a:spcBef>
              <a:spcAft>
                <a:spcPts val="0"/>
              </a:spcAft>
              <a:buClr>
                <a:srgbClr val="446F9B"/>
              </a:buClr>
              <a:buSzPts val="1418"/>
              <a:buFont typeface="Arial"/>
              <a:buNone/>
            </a:pPr>
            <a:r>
              <a:rPr lang="en-US" sz="1350" b="1">
                <a:solidFill>
                  <a:srgbClr val="3C1D1E"/>
                </a:solidFill>
                <a:latin typeface="Trebuchet MS"/>
                <a:ea typeface="Trebuchet MS"/>
                <a:cs typeface="Trebuchet MS"/>
                <a:sym typeface="Trebuchet MS"/>
              </a:rPr>
              <a:t>Booking</a:t>
            </a:r>
            <a:r>
              <a:rPr lang="en-US" sz="1350" b="1">
                <a:solidFill>
                  <a:srgbClr val="3C1D1E"/>
                </a:solidFill>
                <a:latin typeface="Arial"/>
                <a:ea typeface="Arial"/>
                <a:cs typeface="Arial"/>
                <a:sym typeface="Arial"/>
              </a:rPr>
              <a:t> to county jail</a:t>
            </a:r>
            <a:endParaRPr/>
          </a:p>
        </p:txBody>
      </p:sp>
      <p:sp>
        <p:nvSpPr>
          <p:cNvPr id="525" name="Google Shape;525;p21"/>
          <p:cNvSpPr/>
          <p:nvPr/>
        </p:nvSpPr>
        <p:spPr>
          <a:xfrm>
            <a:off x="3067050" y="2057400"/>
            <a:ext cx="914400" cy="914400"/>
          </a:xfrm>
          <a:prstGeom prst="ellipse">
            <a:avLst/>
          </a:prstGeom>
          <a:noFill/>
          <a:ln w="508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sp>
        <p:nvSpPr>
          <p:cNvPr id="526" name="Google Shape;526;p21"/>
          <p:cNvSpPr/>
          <p:nvPr/>
        </p:nvSpPr>
        <p:spPr>
          <a:xfrm>
            <a:off x="4533902" y="3339849"/>
            <a:ext cx="1232153" cy="1232153"/>
          </a:xfrm>
          <a:prstGeom prst="ellipse">
            <a:avLst/>
          </a:prstGeom>
          <a:noFill/>
          <a:ln w="508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sp>
        <p:nvSpPr>
          <p:cNvPr id="527" name="Google Shape;527;p21"/>
          <p:cNvSpPr txBox="1"/>
          <p:nvPr/>
        </p:nvSpPr>
        <p:spPr>
          <a:xfrm>
            <a:off x="4438650" y="2171700"/>
            <a:ext cx="4743450" cy="1085850"/>
          </a:xfrm>
          <a:prstGeom prst="rect">
            <a:avLst/>
          </a:prstGeom>
          <a:noFill/>
          <a:ln>
            <a:noFill/>
          </a:ln>
        </p:spPr>
        <p:txBody>
          <a:bodyPr spcFirstLastPara="1" wrap="square" lIns="68575" tIns="34275" rIns="68575" bIns="34275" anchor="t" anchorCtr="0">
            <a:normAutofit/>
          </a:bodyPr>
          <a:lstStyle/>
          <a:p>
            <a:pPr marL="0" marR="0" lvl="0" indent="0" algn="l" rtl="0">
              <a:lnSpc>
                <a:spcPct val="132500"/>
              </a:lnSpc>
              <a:spcBef>
                <a:spcPts val="0"/>
              </a:spcBef>
              <a:spcAft>
                <a:spcPts val="0"/>
              </a:spcAft>
              <a:buClr>
                <a:srgbClr val="446F9B"/>
              </a:buClr>
              <a:buSzPts val="2520"/>
              <a:buFont typeface="Arial"/>
              <a:buNone/>
            </a:pPr>
            <a:r>
              <a:rPr lang="en-US" sz="2400">
                <a:solidFill>
                  <a:srgbClr val="3F3F3F"/>
                </a:solidFill>
                <a:latin typeface="Trebuchet MS"/>
                <a:ea typeface="Trebuchet MS"/>
                <a:cs typeface="Trebuchet MS"/>
                <a:sym typeface="Trebuchet MS"/>
              </a:rPr>
              <a:t>A single database follows each person…</a:t>
            </a:r>
            <a:endParaRPr sz="2850" b="1">
              <a:solidFill>
                <a:srgbClr val="851423"/>
              </a:solidFill>
              <a:latin typeface="Trebuchet MS"/>
              <a:ea typeface="Trebuchet MS"/>
              <a:cs typeface="Trebuchet MS"/>
              <a:sym typeface="Trebuchet MS"/>
            </a:endParaRPr>
          </a:p>
        </p:txBody>
      </p:sp>
      <p:pic>
        <p:nvPicPr>
          <p:cNvPr id="528" name="Google Shape;528;p21" descr="person_icon"/>
          <p:cNvPicPr preferRelativeResize="0"/>
          <p:nvPr/>
        </p:nvPicPr>
        <p:blipFill rotWithShape="1">
          <a:blip r:embed="rId3">
            <a:alphaModFix/>
          </a:blip>
          <a:srcRect/>
          <a:stretch/>
        </p:blipFill>
        <p:spPr>
          <a:xfrm>
            <a:off x="3215493" y="2182411"/>
            <a:ext cx="617519" cy="692163"/>
          </a:xfrm>
          <a:prstGeom prst="rect">
            <a:avLst/>
          </a:prstGeom>
          <a:noFill/>
          <a:ln>
            <a:noFill/>
          </a:ln>
          <a:effectLst>
            <a:outerShdw blurRad="101600" dist="50800" dir="2700000" algn="tl" rotWithShape="0">
              <a:srgbClr val="333333">
                <a:alpha val="64705"/>
              </a:srgbClr>
            </a:outerShdw>
          </a:effectLst>
        </p:spPr>
      </p:pic>
      <p:sp>
        <p:nvSpPr>
          <p:cNvPr id="529" name="Google Shape;529;p21"/>
          <p:cNvSpPr/>
          <p:nvPr/>
        </p:nvSpPr>
        <p:spPr>
          <a:xfrm>
            <a:off x="2914652" y="3314702"/>
            <a:ext cx="1232153" cy="1232153"/>
          </a:xfrm>
          <a:prstGeom prst="ellipse">
            <a:avLst/>
          </a:prstGeom>
          <a:noFill/>
          <a:ln w="508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pic>
        <p:nvPicPr>
          <p:cNvPr id="530" name="Google Shape;530;p21" descr="Booking"/>
          <p:cNvPicPr preferRelativeResize="0"/>
          <p:nvPr/>
        </p:nvPicPr>
        <p:blipFill rotWithShape="1">
          <a:blip r:embed="rId4">
            <a:alphaModFix/>
          </a:blip>
          <a:srcRect/>
          <a:stretch/>
        </p:blipFill>
        <p:spPr>
          <a:xfrm>
            <a:off x="3095624" y="3486150"/>
            <a:ext cx="832104" cy="932688"/>
          </a:xfrm>
          <a:prstGeom prst="rect">
            <a:avLst/>
          </a:prstGeom>
          <a:noFill/>
          <a:ln>
            <a:noFill/>
          </a:ln>
          <a:effectLst>
            <a:outerShdw blurRad="63500" sx="102000" sy="102000" algn="ctr" rotWithShape="0">
              <a:srgbClr val="000000">
                <a:alpha val="40000"/>
              </a:srgbClr>
            </a:outerShdw>
          </a:effectLst>
        </p:spPr>
      </p:pic>
      <p:pic>
        <p:nvPicPr>
          <p:cNvPr id="531" name="Google Shape;531;p21" descr="DA_review"/>
          <p:cNvPicPr preferRelativeResize="0"/>
          <p:nvPr/>
        </p:nvPicPr>
        <p:blipFill rotWithShape="1">
          <a:blip r:embed="rId5">
            <a:alphaModFix/>
          </a:blip>
          <a:srcRect/>
          <a:stretch/>
        </p:blipFill>
        <p:spPr>
          <a:xfrm>
            <a:off x="4724402" y="3486150"/>
            <a:ext cx="917763" cy="1028700"/>
          </a:xfrm>
          <a:prstGeom prst="rect">
            <a:avLst/>
          </a:prstGeom>
          <a:noFill/>
          <a:ln>
            <a:noFill/>
          </a:ln>
          <a:effectLst>
            <a:outerShdw blurRad="50800" dist="38100" dir="5400000" algn="t" rotWithShape="0">
              <a:srgbClr val="000000">
                <a:alpha val="40000"/>
              </a:srgbClr>
            </a:outerShdw>
          </a:effectLst>
        </p:spPr>
      </p:pic>
      <p:sp>
        <p:nvSpPr>
          <p:cNvPr id="532" name="Google Shape;532;p21"/>
          <p:cNvSpPr txBox="1"/>
          <p:nvPr/>
        </p:nvSpPr>
        <p:spPr>
          <a:xfrm>
            <a:off x="4552950" y="4629150"/>
            <a:ext cx="1200150" cy="51435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13333"/>
              </a:lnSpc>
              <a:spcBef>
                <a:spcPts val="0"/>
              </a:spcBef>
              <a:spcAft>
                <a:spcPts val="0"/>
              </a:spcAft>
              <a:buClr>
                <a:srgbClr val="446F9B"/>
              </a:buClr>
              <a:buSzPts val="1418"/>
              <a:buFont typeface="Arial"/>
              <a:buNone/>
            </a:pPr>
            <a:r>
              <a:rPr lang="en-US" sz="1350" b="1">
                <a:solidFill>
                  <a:srgbClr val="3C1D1E"/>
                </a:solidFill>
                <a:latin typeface="Trebuchet MS"/>
                <a:ea typeface="Trebuchet MS"/>
                <a:cs typeface="Trebuchet MS"/>
                <a:sym typeface="Trebuchet MS"/>
              </a:rPr>
              <a:t>DA’s office review</a:t>
            </a:r>
            <a:endParaRPr/>
          </a:p>
        </p:txBody>
      </p:sp>
      <p:sp>
        <p:nvSpPr>
          <p:cNvPr id="533" name="Google Shape;533;p21"/>
          <p:cNvSpPr/>
          <p:nvPr/>
        </p:nvSpPr>
        <p:spPr>
          <a:xfrm>
            <a:off x="6153152" y="3339849"/>
            <a:ext cx="1232153" cy="1232153"/>
          </a:xfrm>
          <a:prstGeom prst="ellipse">
            <a:avLst/>
          </a:prstGeom>
          <a:noFill/>
          <a:ln w="508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pic>
        <p:nvPicPr>
          <p:cNvPr id="534" name="Google Shape;534;p21" descr="Courts"/>
          <p:cNvPicPr preferRelativeResize="0"/>
          <p:nvPr/>
        </p:nvPicPr>
        <p:blipFill rotWithShape="1">
          <a:blip r:embed="rId6">
            <a:alphaModFix/>
          </a:blip>
          <a:srcRect/>
          <a:stretch/>
        </p:blipFill>
        <p:spPr>
          <a:xfrm>
            <a:off x="6210300" y="3543300"/>
            <a:ext cx="1101318" cy="1234440"/>
          </a:xfrm>
          <a:prstGeom prst="rect">
            <a:avLst/>
          </a:prstGeom>
          <a:noFill/>
          <a:ln>
            <a:noFill/>
          </a:ln>
          <a:effectLst>
            <a:outerShdw blurRad="50800" dist="38100" dir="8100000" algn="tr" rotWithShape="0">
              <a:srgbClr val="000000">
                <a:alpha val="40000"/>
              </a:srgbClr>
            </a:outerShdw>
          </a:effectLst>
        </p:spPr>
      </p:pic>
      <p:sp>
        <p:nvSpPr>
          <p:cNvPr id="535" name="Google Shape;535;p21"/>
          <p:cNvSpPr txBox="1"/>
          <p:nvPr/>
        </p:nvSpPr>
        <p:spPr>
          <a:xfrm>
            <a:off x="6153150" y="4629149"/>
            <a:ext cx="1314450" cy="800099"/>
          </a:xfrm>
          <a:prstGeom prst="rect">
            <a:avLst/>
          </a:prstGeom>
          <a:noFill/>
          <a:ln>
            <a:noFill/>
          </a:ln>
        </p:spPr>
        <p:txBody>
          <a:bodyPr spcFirstLastPara="1" wrap="square" lIns="68575" tIns="34275" rIns="68575" bIns="34275" anchor="t" anchorCtr="0">
            <a:normAutofit/>
          </a:bodyPr>
          <a:lstStyle/>
          <a:p>
            <a:pPr marL="0" marR="0" lvl="0" indent="0" algn="ctr" rtl="0">
              <a:lnSpc>
                <a:spcPct val="113333"/>
              </a:lnSpc>
              <a:spcBef>
                <a:spcPts val="0"/>
              </a:spcBef>
              <a:spcAft>
                <a:spcPts val="0"/>
              </a:spcAft>
              <a:buClr>
                <a:srgbClr val="446F9B"/>
              </a:buClr>
              <a:buSzPts val="1418"/>
              <a:buFont typeface="Arial"/>
              <a:buNone/>
            </a:pPr>
            <a:r>
              <a:rPr lang="en-US" sz="1350" b="1">
                <a:solidFill>
                  <a:srgbClr val="3C1D1E"/>
                </a:solidFill>
                <a:latin typeface="Arial"/>
                <a:ea typeface="Arial"/>
                <a:cs typeface="Arial"/>
                <a:sym typeface="Arial"/>
              </a:rPr>
              <a:t>Through entire court process</a:t>
            </a:r>
            <a:endParaRPr/>
          </a:p>
        </p:txBody>
      </p:sp>
      <p:sp>
        <p:nvSpPr>
          <p:cNvPr id="536" name="Google Shape;536;p21"/>
          <p:cNvSpPr/>
          <p:nvPr/>
        </p:nvSpPr>
        <p:spPr>
          <a:xfrm>
            <a:off x="7810502" y="3339849"/>
            <a:ext cx="1232153" cy="1232153"/>
          </a:xfrm>
          <a:prstGeom prst="ellipse">
            <a:avLst/>
          </a:prstGeom>
          <a:noFill/>
          <a:ln w="508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Trebuchet MS"/>
              <a:ea typeface="Trebuchet MS"/>
              <a:cs typeface="Trebuchet MS"/>
              <a:sym typeface="Trebuchet MS"/>
            </a:endParaRPr>
          </a:p>
        </p:txBody>
      </p:sp>
      <p:sp>
        <p:nvSpPr>
          <p:cNvPr id="537" name="Google Shape;537;p21"/>
          <p:cNvSpPr txBox="1"/>
          <p:nvPr/>
        </p:nvSpPr>
        <p:spPr>
          <a:xfrm>
            <a:off x="7696200" y="4629150"/>
            <a:ext cx="1428750" cy="800100"/>
          </a:xfrm>
          <a:prstGeom prst="rect">
            <a:avLst/>
          </a:prstGeom>
          <a:noFill/>
          <a:ln>
            <a:noFill/>
          </a:ln>
        </p:spPr>
        <p:txBody>
          <a:bodyPr spcFirstLastPara="1" wrap="square" lIns="68575" tIns="34275" rIns="68575" bIns="34275" anchor="t" anchorCtr="0">
            <a:normAutofit/>
          </a:bodyPr>
          <a:lstStyle/>
          <a:p>
            <a:pPr marL="0" marR="0" lvl="0" indent="0" algn="ctr" rtl="0">
              <a:lnSpc>
                <a:spcPct val="113333"/>
              </a:lnSpc>
              <a:spcBef>
                <a:spcPts val="0"/>
              </a:spcBef>
              <a:spcAft>
                <a:spcPts val="0"/>
              </a:spcAft>
              <a:buClr>
                <a:srgbClr val="446F9B"/>
              </a:buClr>
              <a:buSzPts val="1418"/>
              <a:buFont typeface="Arial"/>
              <a:buNone/>
            </a:pPr>
            <a:r>
              <a:rPr lang="en-US" sz="1350" b="1">
                <a:solidFill>
                  <a:srgbClr val="3C1D1E"/>
                </a:solidFill>
                <a:latin typeface="Arial"/>
                <a:ea typeface="Arial"/>
                <a:cs typeface="Arial"/>
                <a:sym typeface="Arial"/>
              </a:rPr>
              <a:t>Onto probation or other supervision</a:t>
            </a:r>
            <a:endParaRPr/>
          </a:p>
        </p:txBody>
      </p:sp>
      <p:pic>
        <p:nvPicPr>
          <p:cNvPr id="538" name="Google Shape;538;p21" descr="Probation"/>
          <p:cNvPicPr preferRelativeResize="0"/>
          <p:nvPr/>
        </p:nvPicPr>
        <p:blipFill rotWithShape="1">
          <a:blip r:embed="rId7">
            <a:alphaModFix/>
          </a:blip>
          <a:srcRect/>
          <a:stretch/>
        </p:blipFill>
        <p:spPr>
          <a:xfrm>
            <a:off x="7924800" y="3486150"/>
            <a:ext cx="1003422" cy="1124712"/>
          </a:xfrm>
          <a:prstGeom prst="rect">
            <a:avLst/>
          </a:prstGeom>
          <a:noFill/>
          <a:ln>
            <a:noFill/>
          </a:ln>
          <a:effectLst>
            <a:outerShdw blurRad="50800" dist="38100" algn="l" rotWithShape="0">
              <a:srgbClr val="000000">
                <a:alpha val="40000"/>
              </a:srgbClr>
            </a:outerShdw>
          </a:effectLst>
        </p:spPr>
      </p:pic>
      <p:cxnSp>
        <p:nvCxnSpPr>
          <p:cNvPr id="539" name="Google Shape;539;p21"/>
          <p:cNvCxnSpPr>
            <a:endCxn id="529" idx="0"/>
          </p:cNvCxnSpPr>
          <p:nvPr/>
        </p:nvCxnSpPr>
        <p:spPr>
          <a:xfrm>
            <a:off x="3524128" y="2971802"/>
            <a:ext cx="6600" cy="342900"/>
          </a:xfrm>
          <a:prstGeom prst="straightConnector1">
            <a:avLst/>
          </a:prstGeom>
          <a:noFill/>
          <a:ln w="50800" cap="flat" cmpd="sng">
            <a:solidFill>
              <a:srgbClr val="B57F26"/>
            </a:solidFill>
            <a:prstDash val="dot"/>
            <a:round/>
            <a:headEnd type="none" w="sm" len="sm"/>
            <a:tailEnd type="stealth" w="med" len="med"/>
          </a:ln>
        </p:spPr>
      </p:cxnSp>
      <p:cxnSp>
        <p:nvCxnSpPr>
          <p:cNvPr id="540" name="Google Shape;540;p21"/>
          <p:cNvCxnSpPr/>
          <p:nvPr/>
        </p:nvCxnSpPr>
        <p:spPr>
          <a:xfrm>
            <a:off x="4152900" y="4000500"/>
            <a:ext cx="400050" cy="0"/>
          </a:xfrm>
          <a:prstGeom prst="straightConnector1">
            <a:avLst/>
          </a:prstGeom>
          <a:noFill/>
          <a:ln w="50800" cap="flat" cmpd="sng">
            <a:solidFill>
              <a:srgbClr val="B57F26"/>
            </a:solidFill>
            <a:prstDash val="dot"/>
            <a:round/>
            <a:headEnd type="none" w="sm" len="sm"/>
            <a:tailEnd type="stealth" w="med" len="med"/>
          </a:ln>
        </p:spPr>
      </p:cxnSp>
      <p:cxnSp>
        <p:nvCxnSpPr>
          <p:cNvPr id="541" name="Google Shape;541;p21"/>
          <p:cNvCxnSpPr/>
          <p:nvPr/>
        </p:nvCxnSpPr>
        <p:spPr>
          <a:xfrm>
            <a:off x="5771070" y="4000500"/>
            <a:ext cx="400050" cy="0"/>
          </a:xfrm>
          <a:prstGeom prst="straightConnector1">
            <a:avLst/>
          </a:prstGeom>
          <a:noFill/>
          <a:ln w="50800" cap="flat" cmpd="sng">
            <a:solidFill>
              <a:srgbClr val="B57F26"/>
            </a:solidFill>
            <a:prstDash val="dot"/>
            <a:round/>
            <a:headEnd type="none" w="sm" len="sm"/>
            <a:tailEnd type="stealth" w="med" len="med"/>
          </a:ln>
        </p:spPr>
      </p:cxnSp>
      <p:cxnSp>
        <p:nvCxnSpPr>
          <p:cNvPr id="542" name="Google Shape;542;p21"/>
          <p:cNvCxnSpPr/>
          <p:nvPr/>
        </p:nvCxnSpPr>
        <p:spPr>
          <a:xfrm>
            <a:off x="7410450" y="4000500"/>
            <a:ext cx="400050" cy="0"/>
          </a:xfrm>
          <a:prstGeom prst="straightConnector1">
            <a:avLst/>
          </a:prstGeom>
          <a:noFill/>
          <a:ln w="50800" cap="flat" cmpd="sng">
            <a:solidFill>
              <a:srgbClr val="B57F26"/>
            </a:solidFill>
            <a:prstDash val="dot"/>
            <a:round/>
            <a:headEnd type="none" w="sm" len="sm"/>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2"/>
          <p:cNvSpPr txBox="1">
            <a:spLocks noGrp="1"/>
          </p:cNvSpPr>
          <p:nvPr>
            <p:ph type="title"/>
          </p:nvPr>
        </p:nvSpPr>
        <p:spPr>
          <a:xfrm>
            <a:off x="2085975" y="476891"/>
            <a:ext cx="6343650" cy="5941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51423"/>
              </a:buClr>
              <a:buSzPts val="3600"/>
              <a:buFont typeface="Trebuchet MS"/>
              <a:buNone/>
            </a:pPr>
            <a:r>
              <a:rPr lang="en-US" sz="3600">
                <a:solidFill>
                  <a:srgbClr val="851423"/>
                </a:solidFill>
              </a:rPr>
              <a:t>My Resource Connection</a:t>
            </a:r>
            <a:endParaRPr/>
          </a:p>
        </p:txBody>
      </p:sp>
      <p:sp>
        <p:nvSpPr>
          <p:cNvPr id="548" name="Google Shape;548;p22"/>
          <p:cNvSpPr txBox="1"/>
          <p:nvPr/>
        </p:nvSpPr>
        <p:spPr>
          <a:xfrm>
            <a:off x="1930800" y="1711659"/>
            <a:ext cx="2571750" cy="1714500"/>
          </a:xfrm>
          <a:prstGeom prst="rect">
            <a:avLst/>
          </a:prstGeom>
          <a:noFill/>
          <a:ln>
            <a:noFill/>
          </a:ln>
        </p:spPr>
        <p:txBody>
          <a:bodyPr spcFirstLastPara="1" wrap="square" lIns="68575" tIns="34275" rIns="68575" bIns="34275" anchor="t" anchorCtr="0">
            <a:normAutofit/>
          </a:bodyPr>
          <a:lstStyle/>
          <a:p>
            <a:pPr marL="0" marR="0" lvl="0" indent="0" algn="l" rtl="0">
              <a:lnSpc>
                <a:spcPct val="134444"/>
              </a:lnSpc>
              <a:spcBef>
                <a:spcPts val="0"/>
              </a:spcBef>
              <a:spcAft>
                <a:spcPts val="0"/>
              </a:spcAft>
              <a:buClr>
                <a:srgbClr val="446F9B"/>
              </a:buClr>
              <a:buSzPts val="2835"/>
              <a:buFont typeface="Arial"/>
              <a:buNone/>
            </a:pPr>
            <a:r>
              <a:rPr lang="en-US" sz="2700" i="1">
                <a:solidFill>
                  <a:srgbClr val="851423"/>
                </a:solidFill>
                <a:latin typeface="Trebuchet MS"/>
                <a:ea typeface="Trebuchet MS"/>
                <a:cs typeface="Trebuchet MS"/>
                <a:sym typeface="Trebuchet MS"/>
              </a:rPr>
              <a:t>Collaborating for Success</a:t>
            </a:r>
            <a:endParaRPr/>
          </a:p>
        </p:txBody>
      </p:sp>
      <p:pic>
        <p:nvPicPr>
          <p:cNvPr id="549" name="Google Shape;549;p22" descr="screenshot of My Resource Connection"/>
          <p:cNvPicPr preferRelativeResize="0"/>
          <p:nvPr/>
        </p:nvPicPr>
        <p:blipFill rotWithShape="1">
          <a:blip r:embed="rId3">
            <a:alphaModFix/>
          </a:blip>
          <a:srcRect/>
          <a:stretch/>
        </p:blipFill>
        <p:spPr>
          <a:xfrm>
            <a:off x="3216675" y="1574223"/>
            <a:ext cx="6429894" cy="395685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41313"/>
              </a:buClr>
              <a:buSzPts val="3600"/>
              <a:buFont typeface="Trebuchet MS"/>
              <a:buNone/>
            </a:pPr>
            <a:r>
              <a:rPr lang="en-US" sz="3600"/>
              <a:t>Brief Jail Mental Health Screen</a:t>
            </a:r>
            <a:endParaRPr/>
          </a:p>
        </p:txBody>
      </p:sp>
      <p:pic>
        <p:nvPicPr>
          <p:cNvPr id="556" name="Google Shape;556;p23" descr="Screenshot of Brief Jail Mental Health Screen"/>
          <p:cNvPicPr preferRelativeResize="0"/>
          <p:nvPr/>
        </p:nvPicPr>
        <p:blipFill rotWithShape="1">
          <a:blip r:embed="rId3">
            <a:alphaModFix/>
          </a:blip>
          <a:srcRect/>
          <a:stretch/>
        </p:blipFill>
        <p:spPr>
          <a:xfrm>
            <a:off x="2450523" y="1303824"/>
            <a:ext cx="7290955" cy="4250353"/>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4"/>
          <p:cNvSpPr txBox="1">
            <a:spLocks noGrp="1"/>
          </p:cNvSpPr>
          <p:nvPr>
            <p:ph type="title"/>
          </p:nvPr>
        </p:nvSpPr>
        <p:spPr>
          <a:xfrm>
            <a:off x="2788920" y="274638"/>
            <a:ext cx="661416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41313"/>
              </a:buClr>
              <a:buSzPts val="3600"/>
              <a:buFont typeface="Trebuchet MS"/>
              <a:buNone/>
            </a:pPr>
            <a:r>
              <a:rPr lang="en-US" sz="3600"/>
              <a:t>Brief Jail Mental Health Screen</a:t>
            </a:r>
            <a:endParaRPr/>
          </a:p>
        </p:txBody>
      </p:sp>
      <p:grpSp>
        <p:nvGrpSpPr>
          <p:cNvPr id="563" name="Google Shape;563;p24"/>
          <p:cNvGrpSpPr/>
          <p:nvPr/>
        </p:nvGrpSpPr>
        <p:grpSpPr>
          <a:xfrm>
            <a:off x="2100072" y="1485900"/>
            <a:ext cx="1734310" cy="1734310"/>
            <a:chOff x="576072" y="2088039"/>
            <a:chExt cx="1734310" cy="1734310"/>
          </a:xfrm>
        </p:grpSpPr>
        <p:pic>
          <p:nvPicPr>
            <p:cNvPr id="564" name="Google Shape;564;p24" descr="Locate_populations.png"/>
            <p:cNvPicPr preferRelativeResize="0"/>
            <p:nvPr/>
          </p:nvPicPr>
          <p:blipFill rotWithShape="1">
            <a:blip r:embed="rId3">
              <a:alphaModFix/>
            </a:blip>
            <a:srcRect/>
            <a:stretch/>
          </p:blipFill>
          <p:spPr>
            <a:xfrm>
              <a:off x="757427" y="2318320"/>
              <a:ext cx="1371600" cy="1371600"/>
            </a:xfrm>
            <a:prstGeom prst="rect">
              <a:avLst/>
            </a:prstGeom>
            <a:noFill/>
            <a:ln>
              <a:noFill/>
            </a:ln>
            <a:effectLst>
              <a:outerShdw blurRad="50800" dist="38100" dir="5400000" algn="t" rotWithShape="0">
                <a:srgbClr val="000000">
                  <a:alpha val="40000"/>
                </a:srgbClr>
              </a:outerShdw>
            </a:effectLst>
          </p:spPr>
        </p:pic>
        <p:sp>
          <p:nvSpPr>
            <p:cNvPr id="565" name="Google Shape;565;p24"/>
            <p:cNvSpPr/>
            <p:nvPr/>
          </p:nvSpPr>
          <p:spPr>
            <a:xfrm>
              <a:off x="576072" y="2088039"/>
              <a:ext cx="1734310" cy="1734310"/>
            </a:xfrm>
            <a:prstGeom prst="ellipse">
              <a:avLst/>
            </a:prstGeom>
            <a:noFill/>
            <a:ln w="50800" cap="flat" cmpd="sng">
              <a:solidFill>
                <a:srgbClr val="B57F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 </a:t>
              </a:r>
              <a:endParaRPr/>
            </a:p>
          </p:txBody>
        </p:sp>
      </p:grpSp>
      <p:grpSp>
        <p:nvGrpSpPr>
          <p:cNvPr id="566" name="Google Shape;566;p24"/>
          <p:cNvGrpSpPr/>
          <p:nvPr/>
        </p:nvGrpSpPr>
        <p:grpSpPr>
          <a:xfrm>
            <a:off x="5262374" y="1534826"/>
            <a:ext cx="1734310" cy="1734310"/>
            <a:chOff x="3557019" y="2094450"/>
            <a:chExt cx="1734310" cy="1734310"/>
          </a:xfrm>
        </p:grpSpPr>
        <p:pic>
          <p:nvPicPr>
            <p:cNvPr id="567" name="Google Shape;567;p24" descr="Engagement.png"/>
            <p:cNvPicPr preferRelativeResize="0"/>
            <p:nvPr/>
          </p:nvPicPr>
          <p:blipFill rotWithShape="1">
            <a:blip r:embed="rId4">
              <a:alphaModFix/>
            </a:blip>
            <a:srcRect/>
            <a:stretch/>
          </p:blipFill>
          <p:spPr>
            <a:xfrm>
              <a:off x="3738374" y="2353055"/>
              <a:ext cx="1371600" cy="1371600"/>
            </a:xfrm>
            <a:prstGeom prst="rect">
              <a:avLst/>
            </a:prstGeom>
            <a:noFill/>
            <a:ln>
              <a:noFill/>
            </a:ln>
          </p:spPr>
        </p:pic>
        <p:sp>
          <p:nvSpPr>
            <p:cNvPr id="568" name="Google Shape;568;p24"/>
            <p:cNvSpPr/>
            <p:nvPr/>
          </p:nvSpPr>
          <p:spPr>
            <a:xfrm>
              <a:off x="3557019" y="2094450"/>
              <a:ext cx="1734310" cy="1734310"/>
            </a:xfrm>
            <a:prstGeom prst="ellipse">
              <a:avLst/>
            </a:prstGeom>
            <a:noFill/>
            <a:ln w="50800" cap="flat" cmpd="sng">
              <a:solidFill>
                <a:srgbClr val="B57F2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569" name="Google Shape;569;p24"/>
          <p:cNvGrpSpPr/>
          <p:nvPr/>
        </p:nvGrpSpPr>
        <p:grpSpPr>
          <a:xfrm>
            <a:off x="8167119" y="1485900"/>
            <a:ext cx="1734310" cy="1734310"/>
            <a:chOff x="6643119" y="2088039"/>
            <a:chExt cx="1734310" cy="1734310"/>
          </a:xfrm>
        </p:grpSpPr>
        <p:pic>
          <p:nvPicPr>
            <p:cNvPr id="570" name="Google Shape;570;p24" descr="MHN_care.png"/>
            <p:cNvPicPr preferRelativeResize="0"/>
            <p:nvPr/>
          </p:nvPicPr>
          <p:blipFill rotWithShape="1">
            <a:blip r:embed="rId5">
              <a:alphaModFix/>
            </a:blip>
            <a:srcRect/>
            <a:stretch/>
          </p:blipFill>
          <p:spPr>
            <a:xfrm>
              <a:off x="6824474" y="2318320"/>
              <a:ext cx="1371600" cy="1371600"/>
            </a:xfrm>
            <a:prstGeom prst="rect">
              <a:avLst/>
            </a:prstGeom>
            <a:noFill/>
            <a:ln>
              <a:noFill/>
            </a:ln>
          </p:spPr>
        </p:pic>
        <p:sp>
          <p:nvSpPr>
            <p:cNvPr id="571" name="Google Shape;571;p24"/>
            <p:cNvSpPr/>
            <p:nvPr/>
          </p:nvSpPr>
          <p:spPr>
            <a:xfrm>
              <a:off x="6643119" y="2088039"/>
              <a:ext cx="1734310" cy="1734310"/>
            </a:xfrm>
            <a:prstGeom prst="ellipse">
              <a:avLst/>
            </a:prstGeom>
            <a:noFill/>
            <a:ln w="50800" cap="flat" cmpd="sng">
              <a:solidFill>
                <a:srgbClr val="B57F26"/>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72" name="Google Shape;572;p24"/>
          <p:cNvSpPr/>
          <p:nvPr/>
        </p:nvSpPr>
        <p:spPr>
          <a:xfrm>
            <a:off x="1687829" y="3369889"/>
            <a:ext cx="2558796" cy="1593450"/>
          </a:xfrm>
          <a:prstGeom prst="rect">
            <a:avLst/>
          </a:prstGeom>
          <a:noFill/>
          <a:ln>
            <a:noFill/>
          </a:ln>
        </p:spPr>
        <p:txBody>
          <a:bodyPr spcFirstLastPara="1" wrap="square" lIns="91425" tIns="45700" rIns="91425" bIns="45700" anchor="t" anchorCtr="0">
            <a:spAutoFit/>
          </a:bodyPr>
          <a:lstStyle/>
          <a:p>
            <a:pPr marL="0" marR="0" lvl="0" indent="0" algn="ctr" rtl="0">
              <a:lnSpc>
                <a:spcPct val="126666"/>
              </a:lnSpc>
              <a:spcBef>
                <a:spcPts val="0"/>
              </a:spcBef>
              <a:spcAft>
                <a:spcPts val="0"/>
              </a:spcAft>
              <a:buNone/>
            </a:pPr>
            <a:r>
              <a:rPr lang="en-US" sz="2400" b="1">
                <a:solidFill>
                  <a:srgbClr val="000000"/>
                </a:solidFill>
                <a:latin typeface="Trebuchet MS"/>
                <a:ea typeface="Trebuchet MS"/>
                <a:cs typeface="Trebuchet MS"/>
                <a:sym typeface="Trebuchet MS"/>
              </a:rPr>
              <a:t>We’re able</a:t>
            </a:r>
            <a:br>
              <a:rPr lang="en-US" sz="2400">
                <a:solidFill>
                  <a:srgbClr val="000000"/>
                </a:solidFill>
                <a:latin typeface="Trebuchet MS"/>
                <a:ea typeface="Trebuchet MS"/>
                <a:cs typeface="Trebuchet MS"/>
                <a:sym typeface="Trebuchet MS"/>
              </a:rPr>
            </a:br>
            <a:r>
              <a:rPr lang="en-US" sz="2000" b="1">
                <a:solidFill>
                  <a:srgbClr val="851423"/>
                </a:solidFill>
                <a:latin typeface="Trebuchet MS"/>
                <a:ea typeface="Trebuchet MS"/>
                <a:cs typeface="Trebuchet MS"/>
                <a:sym typeface="Trebuchet MS"/>
              </a:rPr>
              <a:t>to identify residents who likely struggle</a:t>
            </a:r>
            <a:endParaRPr/>
          </a:p>
        </p:txBody>
      </p:sp>
      <p:sp>
        <p:nvSpPr>
          <p:cNvPr id="573" name="Google Shape;573;p24"/>
          <p:cNvSpPr txBox="1"/>
          <p:nvPr/>
        </p:nvSpPr>
        <p:spPr>
          <a:xfrm>
            <a:off x="7776974" y="3417454"/>
            <a:ext cx="2514600" cy="16422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46F9B"/>
              </a:buClr>
              <a:buSzPts val="2520"/>
              <a:buFont typeface="Arial"/>
              <a:buNone/>
            </a:pPr>
            <a:r>
              <a:rPr lang="en-US" sz="2400" b="1">
                <a:solidFill>
                  <a:srgbClr val="000000"/>
                </a:solidFill>
                <a:latin typeface="Trebuchet MS"/>
                <a:ea typeface="Trebuchet MS"/>
                <a:cs typeface="Trebuchet MS"/>
                <a:sym typeface="Trebuchet MS"/>
              </a:rPr>
              <a:t>We can </a:t>
            </a:r>
            <a:endParaRPr/>
          </a:p>
          <a:p>
            <a:pPr marL="0" marR="0" lvl="0" indent="0" algn="ctr" rtl="0">
              <a:lnSpc>
                <a:spcPct val="100000"/>
              </a:lnSpc>
              <a:spcBef>
                <a:spcPts val="1200"/>
              </a:spcBef>
              <a:spcAft>
                <a:spcPts val="0"/>
              </a:spcAft>
              <a:buClr>
                <a:srgbClr val="446F9B"/>
              </a:buClr>
              <a:buSzPts val="2100"/>
              <a:buFont typeface="Arial"/>
              <a:buNone/>
            </a:pPr>
            <a:r>
              <a:rPr lang="en-US" sz="2000" b="1">
                <a:solidFill>
                  <a:srgbClr val="851423"/>
                </a:solidFill>
                <a:latin typeface="Trebuchet MS"/>
                <a:ea typeface="Trebuchet MS"/>
                <a:cs typeface="Trebuchet MS"/>
                <a:sym typeface="Trebuchet MS"/>
              </a:rPr>
              <a:t>improve the coordination of care</a:t>
            </a:r>
            <a:endParaRPr/>
          </a:p>
        </p:txBody>
      </p:sp>
      <p:sp>
        <p:nvSpPr>
          <p:cNvPr id="574" name="Google Shape;574;p24"/>
          <p:cNvSpPr txBox="1"/>
          <p:nvPr/>
        </p:nvSpPr>
        <p:spPr>
          <a:xfrm>
            <a:off x="5024629" y="3407658"/>
            <a:ext cx="2209800" cy="2057400"/>
          </a:xfrm>
          <a:prstGeom prst="rect">
            <a:avLst/>
          </a:prstGeom>
          <a:noFill/>
          <a:ln>
            <a:noFill/>
          </a:ln>
        </p:spPr>
        <p:txBody>
          <a:bodyPr spcFirstLastPara="1" wrap="square" lIns="91425" tIns="45700" rIns="91425" bIns="45700" anchor="t" anchorCtr="0">
            <a:normAutofit/>
          </a:bodyPr>
          <a:lstStyle/>
          <a:p>
            <a:pPr marL="0" marR="0" lvl="0" indent="0" algn="ctr" rtl="0">
              <a:lnSpc>
                <a:spcPct val="126666"/>
              </a:lnSpc>
              <a:spcBef>
                <a:spcPts val="0"/>
              </a:spcBef>
              <a:spcAft>
                <a:spcPts val="0"/>
              </a:spcAft>
              <a:buClr>
                <a:srgbClr val="446F9B"/>
              </a:buClr>
              <a:buSzPts val="2520"/>
              <a:buFont typeface="Arial"/>
              <a:buNone/>
            </a:pPr>
            <a:r>
              <a:rPr lang="en-US" sz="2400" b="1">
                <a:solidFill>
                  <a:srgbClr val="000000"/>
                </a:solidFill>
                <a:latin typeface="Trebuchet MS"/>
                <a:ea typeface="Trebuchet MS"/>
                <a:cs typeface="Trebuchet MS"/>
                <a:sym typeface="Trebuchet MS"/>
              </a:rPr>
              <a:t>We have </a:t>
            </a:r>
            <a:r>
              <a:rPr lang="en-US" sz="2000" b="1">
                <a:solidFill>
                  <a:srgbClr val="851423"/>
                </a:solidFill>
                <a:latin typeface="Trebuchet MS"/>
                <a:ea typeface="Trebuchet MS"/>
                <a:cs typeface="Trebuchet MS"/>
                <a:sym typeface="Trebuchet MS"/>
              </a:rPr>
              <a:t>opportunity to engage at-risk people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5DD16-3580-7940-B2E0-E6AA7A31A2B2}"/>
              </a:ext>
            </a:extLst>
          </p:cNvPr>
          <p:cNvPicPr>
            <a:picLocks noChangeAspect="1"/>
          </p:cNvPicPr>
          <p:nvPr/>
        </p:nvPicPr>
        <p:blipFill rotWithShape="1">
          <a:blip r:embed="rId3">
            <a:extLst>
              <a:ext uri="{28A0092B-C50C-407E-A947-70E740481C1C}">
                <a14:useLocalDpi xmlns:a14="http://schemas.microsoft.com/office/drawing/2010/main" val="0"/>
              </a:ext>
            </a:extLst>
          </a:blip>
          <a:srcRect b="7674"/>
          <a:stretch/>
        </p:blipFill>
        <p:spPr>
          <a:xfrm>
            <a:off x="1778185" y="1444840"/>
            <a:ext cx="7730656" cy="4362838"/>
          </a:xfrm>
          <a:prstGeom prst="rect">
            <a:avLst/>
          </a:prstGeom>
        </p:spPr>
      </p:pic>
      <p:pic>
        <p:nvPicPr>
          <p:cNvPr id="4" name="Picture 3">
            <a:extLst>
              <a:ext uri="{FF2B5EF4-FFF2-40B4-BE49-F238E27FC236}">
                <a16:creationId xmlns:a16="http://schemas.microsoft.com/office/drawing/2014/main" id="{8B9B40F0-8855-EB44-9F08-40D9966B037A}"/>
              </a:ext>
            </a:extLst>
          </p:cNvPr>
          <p:cNvPicPr>
            <a:picLocks noChangeAspect="1"/>
          </p:cNvPicPr>
          <p:nvPr/>
        </p:nvPicPr>
        <p:blipFill>
          <a:blip r:embed="rId4"/>
          <a:stretch>
            <a:fillRect/>
          </a:stretch>
        </p:blipFill>
        <p:spPr>
          <a:xfrm>
            <a:off x="0" y="0"/>
            <a:ext cx="809329" cy="6858000"/>
          </a:xfrm>
          <a:prstGeom prst="rect">
            <a:avLst/>
          </a:prstGeom>
        </p:spPr>
      </p:pic>
      <p:sp>
        <p:nvSpPr>
          <p:cNvPr id="5" name="Title 4">
            <a:extLst>
              <a:ext uri="{FF2B5EF4-FFF2-40B4-BE49-F238E27FC236}">
                <a16:creationId xmlns:a16="http://schemas.microsoft.com/office/drawing/2014/main" id="{0F3E4328-C957-9E45-8DC7-6AD55E9AB790}"/>
              </a:ext>
            </a:extLst>
          </p:cNvPr>
          <p:cNvSpPr txBox="1">
            <a:spLocks/>
          </p:cNvSpPr>
          <p:nvPr/>
        </p:nvSpPr>
        <p:spPr>
          <a:xfrm>
            <a:off x="838200" y="382773"/>
            <a:ext cx="10515600" cy="839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kern="1200" dirty="0">
                <a:solidFill>
                  <a:srgbClr val="3B4F57"/>
                </a:solidFill>
                <a:latin typeface="Arial" panose="020B0604020202020204" pitchFamily="34" charset="0"/>
                <a:ea typeface="Roboto" panose="02000000000000000000" pitchFamily="2" charset="0"/>
                <a:cs typeface="Arial" panose="020B0604020202020204" pitchFamily="34" charset="0"/>
              </a:rPr>
              <a:t>Our Focus Population</a:t>
            </a:r>
            <a:endParaRPr lang="en-US" sz="5400" dirty="0"/>
          </a:p>
        </p:txBody>
      </p:sp>
      <p:sp>
        <p:nvSpPr>
          <p:cNvPr id="6" name="TextBox 5">
            <a:extLst>
              <a:ext uri="{FF2B5EF4-FFF2-40B4-BE49-F238E27FC236}">
                <a16:creationId xmlns:a16="http://schemas.microsoft.com/office/drawing/2014/main" id="{F8348849-473B-7740-B31C-2CA52CC712BB}"/>
              </a:ext>
            </a:extLst>
          </p:cNvPr>
          <p:cNvSpPr txBox="1"/>
          <p:nvPr/>
        </p:nvSpPr>
        <p:spPr>
          <a:xfrm>
            <a:off x="1246125" y="5912830"/>
            <a:ext cx="8338782" cy="584775"/>
          </a:xfrm>
          <a:prstGeom prst="rect">
            <a:avLst/>
          </a:prstGeom>
        </p:spPr>
        <p:txBody>
          <a:bodyPr wrap="square" rtlCol="0" anchor="t">
            <a:spAutoFit/>
          </a:bodyPr>
          <a:lstStyle/>
          <a:p>
            <a:pPr lvl="0" algn="ctr" defTabSz="949478">
              <a:buClrTx/>
              <a:defRPr/>
            </a:pPr>
            <a:r>
              <a:rPr lang="en-US" sz="1600" kern="1200" dirty="0">
                <a:solidFill>
                  <a:srgbClr val="3D3D3E"/>
                </a:solidFill>
                <a:latin typeface="Roboto Light"/>
                <a:ea typeface="+mn-ea"/>
                <a:cs typeface="+mn-cs"/>
              </a:rPr>
              <a:t>Steadman, </a:t>
            </a:r>
            <a:r>
              <a:rPr lang="en-US" sz="1600" kern="1200" dirty="0" err="1">
                <a:solidFill>
                  <a:srgbClr val="3D3D3E"/>
                </a:solidFill>
                <a:latin typeface="Roboto Light"/>
                <a:ea typeface="+mn-ea"/>
                <a:cs typeface="+mn-cs"/>
              </a:rPr>
              <a:t>Osher</a:t>
            </a:r>
            <a:r>
              <a:rPr lang="en-US" sz="1600" kern="1200" dirty="0">
                <a:solidFill>
                  <a:srgbClr val="3D3D3E"/>
                </a:solidFill>
                <a:latin typeface="Roboto Light"/>
                <a:ea typeface="+mn-ea"/>
                <a:cs typeface="+mn-cs"/>
              </a:rPr>
              <a:t>, Robbins, Case, &amp; Samuels, 2009; </a:t>
            </a:r>
            <a:r>
              <a:rPr lang="en-US" sz="1600" kern="1200" dirty="0" err="1">
                <a:solidFill>
                  <a:srgbClr val="3D3D3E"/>
                </a:solidFill>
                <a:latin typeface="Roboto Light"/>
                <a:ea typeface="+mn-ea"/>
                <a:cs typeface="+mn-cs"/>
              </a:rPr>
              <a:t>Teplin</a:t>
            </a:r>
            <a:r>
              <a:rPr lang="en-US" sz="1600" kern="1200" dirty="0">
                <a:solidFill>
                  <a:srgbClr val="3D3D3E"/>
                </a:solidFill>
                <a:latin typeface="Roboto Light"/>
                <a:ea typeface="+mn-ea"/>
                <a:cs typeface="+mn-cs"/>
              </a:rPr>
              <a:t>, 1990</a:t>
            </a:r>
            <a:br>
              <a:rPr lang="en-US" sz="1600" kern="1200" dirty="0">
                <a:solidFill>
                  <a:srgbClr val="3D3D3E"/>
                </a:solidFill>
                <a:latin typeface="Roboto Light"/>
                <a:ea typeface="+mn-ea"/>
                <a:cs typeface="+mn-cs"/>
              </a:rPr>
            </a:br>
            <a:r>
              <a:rPr lang="en-US" sz="1600" kern="1200" dirty="0" err="1">
                <a:solidFill>
                  <a:srgbClr val="3D3D3E"/>
                </a:solidFill>
                <a:latin typeface="Roboto Light"/>
                <a:ea typeface="+mn-ea"/>
                <a:cs typeface="+mn-cs"/>
              </a:rPr>
              <a:t>Teplin</a:t>
            </a:r>
            <a:r>
              <a:rPr lang="en-US" sz="1600" kern="1200" dirty="0">
                <a:solidFill>
                  <a:srgbClr val="3D3D3E"/>
                </a:solidFill>
                <a:latin typeface="Roboto Light"/>
                <a:ea typeface="+mn-ea"/>
                <a:cs typeface="+mn-cs"/>
              </a:rPr>
              <a:t>, Abram, &amp; McClelland, 1996; Abram, </a:t>
            </a:r>
            <a:r>
              <a:rPr lang="en-US" sz="1600" kern="1200" dirty="0" err="1">
                <a:solidFill>
                  <a:srgbClr val="3D3D3E"/>
                </a:solidFill>
                <a:latin typeface="Roboto Light"/>
                <a:ea typeface="+mn-ea"/>
                <a:cs typeface="+mn-cs"/>
              </a:rPr>
              <a:t>Teplin</a:t>
            </a:r>
            <a:r>
              <a:rPr lang="en-US" sz="1600" kern="1200" dirty="0">
                <a:solidFill>
                  <a:srgbClr val="3D3D3E"/>
                </a:solidFill>
                <a:latin typeface="Roboto Light"/>
                <a:ea typeface="+mn-ea"/>
                <a:cs typeface="+mn-cs"/>
              </a:rPr>
              <a:t>, &amp; McClelland, 2003</a:t>
            </a:r>
          </a:p>
        </p:txBody>
      </p:sp>
      <p:pic>
        <p:nvPicPr>
          <p:cNvPr id="8" name="Picture 7" descr="Logo&#10;&#10;Description automatically generated with medium confidence">
            <a:extLst>
              <a:ext uri="{FF2B5EF4-FFF2-40B4-BE49-F238E27FC236}">
                <a16:creationId xmlns:a16="http://schemas.microsoft.com/office/drawing/2014/main" id="{D69176EC-240E-F543-9023-1D16E4D5A159}"/>
              </a:ext>
            </a:extLst>
          </p:cNvPr>
          <p:cNvPicPr>
            <a:picLocks noChangeAspect="1"/>
          </p:cNvPicPr>
          <p:nvPr/>
        </p:nvPicPr>
        <p:blipFill>
          <a:blip r:embed="rId5"/>
          <a:stretch>
            <a:fillRect/>
          </a:stretch>
        </p:blipFill>
        <p:spPr>
          <a:xfrm>
            <a:off x="8956217" y="5828138"/>
            <a:ext cx="2769781" cy="1030616"/>
          </a:xfrm>
          <a:prstGeom prst="rect">
            <a:avLst/>
          </a:prstGeom>
        </p:spPr>
      </p:pic>
      <p:pic>
        <p:nvPicPr>
          <p:cNvPr id="10" name="Picture 9">
            <a:extLst>
              <a:ext uri="{FF2B5EF4-FFF2-40B4-BE49-F238E27FC236}">
                <a16:creationId xmlns:a16="http://schemas.microsoft.com/office/drawing/2014/main" id="{57BF4B17-4A08-FB48-AB22-F5F74D1990B7}"/>
              </a:ext>
            </a:extLst>
          </p:cNvPr>
          <p:cNvPicPr>
            <a:picLocks noChangeAspect="1"/>
          </p:cNvPicPr>
          <p:nvPr/>
        </p:nvPicPr>
        <p:blipFill>
          <a:blip r:embed="rId6"/>
          <a:stretch>
            <a:fillRect/>
          </a:stretch>
        </p:blipFill>
        <p:spPr>
          <a:xfrm>
            <a:off x="243572" y="6294120"/>
            <a:ext cx="322184" cy="406969"/>
          </a:xfrm>
          <a:prstGeom prst="rect">
            <a:avLst/>
          </a:prstGeom>
        </p:spPr>
      </p:pic>
    </p:spTree>
    <p:extLst>
      <p:ext uri="{BB962C8B-B14F-4D97-AF65-F5344CB8AC3E}">
        <p14:creationId xmlns:p14="http://schemas.microsoft.com/office/powerpoint/2010/main" val="2583184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5"/>
          <p:cNvSpPr txBox="1"/>
          <p:nvPr/>
        </p:nvSpPr>
        <p:spPr>
          <a:xfrm>
            <a:off x="6019553" y="2245305"/>
            <a:ext cx="3904299" cy="1978161"/>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rgbClr val="851423"/>
              </a:buClr>
              <a:buSzPts val="3600"/>
              <a:buFont typeface="Trebuchet MS"/>
              <a:buNone/>
            </a:pPr>
            <a:r>
              <a:rPr lang="en-US" sz="3600">
                <a:solidFill>
                  <a:srgbClr val="851423"/>
                </a:solidFill>
                <a:latin typeface="Trebuchet MS"/>
                <a:ea typeface="Trebuchet MS"/>
                <a:cs typeface="Trebuchet MS"/>
                <a:sym typeface="Trebuchet MS"/>
              </a:rPr>
              <a:t>Using the </a:t>
            </a:r>
            <a:endParaRPr/>
          </a:p>
          <a:p>
            <a:pPr marL="0" marR="0" lvl="0" indent="0" algn="ctr" rtl="0">
              <a:lnSpc>
                <a:spcPct val="85000"/>
              </a:lnSpc>
              <a:spcBef>
                <a:spcPts val="0"/>
              </a:spcBef>
              <a:spcAft>
                <a:spcPts val="0"/>
              </a:spcAft>
              <a:buClr>
                <a:srgbClr val="851423"/>
              </a:buClr>
              <a:buSzPts val="3600"/>
              <a:buFont typeface="Trebuchet MS"/>
              <a:buNone/>
            </a:pPr>
            <a:r>
              <a:rPr lang="en-US" sz="3600">
                <a:solidFill>
                  <a:srgbClr val="851423"/>
                </a:solidFill>
                <a:latin typeface="Trebuchet MS"/>
                <a:ea typeface="Trebuchet MS"/>
                <a:cs typeface="Trebuchet MS"/>
                <a:sym typeface="Trebuchet MS"/>
              </a:rPr>
              <a:t>BJMHS to connect </a:t>
            </a:r>
            <a:endParaRPr/>
          </a:p>
          <a:p>
            <a:pPr marL="0" marR="0" lvl="0" indent="0" algn="ctr" rtl="0">
              <a:lnSpc>
                <a:spcPct val="85000"/>
              </a:lnSpc>
              <a:spcBef>
                <a:spcPts val="0"/>
              </a:spcBef>
              <a:spcAft>
                <a:spcPts val="0"/>
              </a:spcAft>
              <a:buClr>
                <a:srgbClr val="851423"/>
              </a:buClr>
              <a:buSzPts val="3600"/>
              <a:buFont typeface="Trebuchet MS"/>
              <a:buNone/>
            </a:pPr>
            <a:r>
              <a:rPr lang="en-US" sz="3600">
                <a:solidFill>
                  <a:srgbClr val="851423"/>
                </a:solidFill>
                <a:latin typeface="Trebuchet MS"/>
                <a:ea typeface="Trebuchet MS"/>
                <a:cs typeface="Trebuchet MS"/>
                <a:sym typeface="Trebuchet MS"/>
              </a:rPr>
              <a:t>people to effective care</a:t>
            </a:r>
            <a:endParaRPr/>
          </a:p>
        </p:txBody>
      </p:sp>
      <p:pic>
        <p:nvPicPr>
          <p:cNvPr id="580" name="Google Shape;580;p25" descr="Diagram showing many people connected"/>
          <p:cNvPicPr preferRelativeResize="0"/>
          <p:nvPr/>
        </p:nvPicPr>
        <p:blipFill rotWithShape="1">
          <a:blip r:embed="rId3">
            <a:alphaModFix/>
          </a:blip>
          <a:srcRect/>
          <a:stretch/>
        </p:blipFill>
        <p:spPr>
          <a:xfrm>
            <a:off x="2115254" y="1332722"/>
            <a:ext cx="3904299" cy="3803325"/>
          </a:xfrm>
          <a:prstGeom prst="rect">
            <a:avLst/>
          </a:prstGeom>
          <a:noFill/>
          <a:ln>
            <a:noFill/>
          </a:ln>
          <a:effectLst>
            <a:outerShdw blurRad="50800" dist="38100" dir="18900000" algn="bl" rotWithShape="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6"/>
          <p:cNvSpPr txBox="1">
            <a:spLocks noGrp="1"/>
          </p:cNvSpPr>
          <p:nvPr>
            <p:ph type="title"/>
          </p:nvPr>
        </p:nvSpPr>
        <p:spPr>
          <a:xfrm>
            <a:off x="2606675" y="834628"/>
            <a:ext cx="6343650" cy="5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51423"/>
              </a:buClr>
              <a:buSzPts val="3000"/>
              <a:buFont typeface="Trebuchet MS"/>
              <a:buNone/>
            </a:pPr>
            <a:r>
              <a:rPr lang="en-US" sz="3000" b="1">
                <a:solidFill>
                  <a:srgbClr val="851423"/>
                </a:solidFill>
                <a:latin typeface="Trebuchet MS"/>
                <a:ea typeface="Trebuchet MS"/>
                <a:cs typeface="Trebuchet MS"/>
                <a:sym typeface="Trebuchet MS"/>
              </a:rPr>
              <a:t>Booking Processes</a:t>
            </a:r>
            <a:endParaRPr/>
          </a:p>
        </p:txBody>
      </p:sp>
      <p:sp>
        <p:nvSpPr>
          <p:cNvPr id="586" name="Google Shape;586;p26"/>
          <p:cNvSpPr txBox="1"/>
          <p:nvPr/>
        </p:nvSpPr>
        <p:spPr>
          <a:xfrm>
            <a:off x="2895600" y="2228850"/>
            <a:ext cx="6286500" cy="400050"/>
          </a:xfrm>
          <a:prstGeom prst="rect">
            <a:avLst/>
          </a:prstGeom>
          <a:noFill/>
          <a:ln>
            <a:noFill/>
          </a:ln>
        </p:spPr>
        <p:txBody>
          <a:bodyPr spcFirstLastPara="1" wrap="square" lIns="68575" tIns="34275" rIns="68575" bIns="34275" anchor="t" anchorCtr="0">
            <a:normAutofit fontScale="92500" lnSpcReduction="20000"/>
          </a:bodyPr>
          <a:lstStyle/>
          <a:p>
            <a:pPr marL="0" marR="0" lvl="0" indent="0" algn="r" rtl="0">
              <a:lnSpc>
                <a:spcPct val="117999"/>
              </a:lnSpc>
              <a:spcBef>
                <a:spcPts val="0"/>
              </a:spcBef>
              <a:spcAft>
                <a:spcPts val="0"/>
              </a:spcAft>
              <a:buClr>
                <a:srgbClr val="446F9B"/>
              </a:buClr>
              <a:buSzPct val="104999"/>
              <a:buFont typeface="Arial"/>
              <a:buNone/>
            </a:pPr>
            <a:endParaRPr sz="2250" b="1">
              <a:solidFill>
                <a:srgbClr val="851423"/>
              </a:solidFill>
              <a:latin typeface="Arial"/>
              <a:ea typeface="Arial"/>
              <a:cs typeface="Arial"/>
              <a:sym typeface="Arial"/>
            </a:endParaRPr>
          </a:p>
        </p:txBody>
      </p:sp>
      <p:pic>
        <p:nvPicPr>
          <p:cNvPr id="587" name="Google Shape;587;p26" descr="Computer.png"/>
          <p:cNvPicPr preferRelativeResize="0"/>
          <p:nvPr/>
        </p:nvPicPr>
        <p:blipFill rotWithShape="1">
          <a:blip r:embed="rId3">
            <a:alphaModFix/>
          </a:blip>
          <a:srcRect/>
          <a:stretch/>
        </p:blipFill>
        <p:spPr>
          <a:xfrm>
            <a:off x="2243221" y="1778100"/>
            <a:ext cx="2122064" cy="1301550"/>
          </a:xfrm>
          <a:prstGeom prst="rect">
            <a:avLst/>
          </a:prstGeom>
          <a:noFill/>
          <a:ln>
            <a:noFill/>
          </a:ln>
          <a:effectLst>
            <a:outerShdw blurRad="50800" dist="38100" dir="2700000" algn="tl" rotWithShape="0">
              <a:srgbClr val="000000">
                <a:alpha val="40000"/>
              </a:srgbClr>
            </a:outerShdw>
          </a:effectLst>
        </p:spPr>
      </p:pic>
      <p:pic>
        <p:nvPicPr>
          <p:cNvPr id="588" name="Google Shape;588;p26" descr="Computer.png"/>
          <p:cNvPicPr preferRelativeResize="0"/>
          <p:nvPr/>
        </p:nvPicPr>
        <p:blipFill rotWithShape="1">
          <a:blip r:embed="rId3">
            <a:alphaModFix/>
          </a:blip>
          <a:srcRect/>
          <a:stretch/>
        </p:blipFill>
        <p:spPr>
          <a:xfrm flipH="1">
            <a:off x="7638133" y="1778100"/>
            <a:ext cx="2057400" cy="1339522"/>
          </a:xfrm>
          <a:prstGeom prst="rect">
            <a:avLst/>
          </a:prstGeom>
          <a:noFill/>
          <a:ln>
            <a:noFill/>
          </a:ln>
          <a:effectLst>
            <a:outerShdw blurRad="50800" dist="38100" dir="8100000" algn="tr" rotWithShape="0">
              <a:srgbClr val="000000">
                <a:alpha val="40000"/>
              </a:srgbClr>
            </a:outerShdw>
          </a:effectLst>
        </p:spPr>
      </p:pic>
      <p:cxnSp>
        <p:nvCxnSpPr>
          <p:cNvPr id="589" name="Google Shape;589;p26"/>
          <p:cNvCxnSpPr/>
          <p:nvPr/>
        </p:nvCxnSpPr>
        <p:spPr>
          <a:xfrm>
            <a:off x="5124450" y="3785602"/>
            <a:ext cx="1828800" cy="0"/>
          </a:xfrm>
          <a:prstGeom prst="straightConnector1">
            <a:avLst/>
          </a:prstGeom>
          <a:noFill/>
          <a:ln w="117475" cap="flat" cmpd="sng">
            <a:solidFill>
              <a:srgbClr val="B57F26"/>
            </a:solidFill>
            <a:prstDash val="dot"/>
            <a:round/>
            <a:headEnd type="none" w="sm" len="sm"/>
            <a:tailEnd type="triangle" w="med" len="med"/>
          </a:ln>
          <a:effectLst>
            <a:outerShdw blurRad="40000" dist="20000" dir="5400000" rotWithShape="0">
              <a:srgbClr val="000000">
                <a:alpha val="37647"/>
              </a:srgbClr>
            </a:outerShdw>
          </a:effectLst>
        </p:spPr>
      </p:cxnSp>
      <p:sp>
        <p:nvSpPr>
          <p:cNvPr id="590" name="Google Shape;590;p26"/>
          <p:cNvSpPr txBox="1"/>
          <p:nvPr/>
        </p:nvSpPr>
        <p:spPr>
          <a:xfrm>
            <a:off x="2387154" y="3351931"/>
            <a:ext cx="2171700" cy="1543050"/>
          </a:xfrm>
          <a:prstGeom prst="rect">
            <a:avLst/>
          </a:prstGeom>
          <a:noFill/>
          <a:ln>
            <a:noFill/>
          </a:ln>
        </p:spPr>
        <p:txBody>
          <a:bodyPr spcFirstLastPara="1" wrap="square" lIns="68575" tIns="34275" rIns="68575" bIns="34275" anchor="t" anchorCtr="0">
            <a:normAutofit/>
          </a:bodyPr>
          <a:lstStyle/>
          <a:p>
            <a:pPr marL="0" marR="0" lvl="0" indent="0" algn="ctr" rtl="0">
              <a:lnSpc>
                <a:spcPct val="117999"/>
              </a:lnSpc>
              <a:spcBef>
                <a:spcPts val="0"/>
              </a:spcBef>
              <a:spcAft>
                <a:spcPts val="0"/>
              </a:spcAft>
              <a:buClr>
                <a:srgbClr val="446F9B"/>
              </a:buClr>
              <a:buSzPts val="1890"/>
              <a:buFont typeface="Arial"/>
              <a:buNone/>
            </a:pPr>
            <a:r>
              <a:rPr lang="en-US" sz="1800">
                <a:solidFill>
                  <a:srgbClr val="3F3F3F"/>
                </a:solidFill>
                <a:latin typeface="Trebuchet MS"/>
                <a:ea typeface="Trebuchet MS"/>
                <a:cs typeface="Trebuchet MS"/>
                <a:sym typeface="Trebuchet MS"/>
              </a:rPr>
              <a:t>Screen results entered in JIMS </a:t>
            </a:r>
            <a:br>
              <a:rPr lang="en-US" sz="1800">
                <a:solidFill>
                  <a:srgbClr val="3F3F3F"/>
                </a:solidFill>
                <a:latin typeface="Trebuchet MS"/>
                <a:ea typeface="Trebuchet MS"/>
                <a:cs typeface="Trebuchet MS"/>
                <a:sym typeface="Trebuchet MS"/>
              </a:rPr>
            </a:br>
            <a:r>
              <a:rPr lang="en-US" sz="2250" b="1">
                <a:solidFill>
                  <a:srgbClr val="851423"/>
                </a:solidFill>
                <a:latin typeface="Trebuchet MS"/>
                <a:ea typeface="Trebuchet MS"/>
                <a:cs typeface="Trebuchet MS"/>
                <a:sym typeface="Trebuchet MS"/>
              </a:rPr>
              <a:t>by the sheriff’s office</a:t>
            </a:r>
            <a:endParaRPr/>
          </a:p>
        </p:txBody>
      </p:sp>
      <p:sp>
        <p:nvSpPr>
          <p:cNvPr id="591" name="Google Shape;591;p26"/>
          <p:cNvSpPr txBox="1"/>
          <p:nvPr/>
        </p:nvSpPr>
        <p:spPr>
          <a:xfrm>
            <a:off x="5067300" y="1843617"/>
            <a:ext cx="1885950" cy="120015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22500"/>
              </a:lnSpc>
              <a:spcBef>
                <a:spcPts val="0"/>
              </a:spcBef>
              <a:spcAft>
                <a:spcPts val="0"/>
              </a:spcAft>
              <a:buClr>
                <a:srgbClr val="446F9B"/>
              </a:buClr>
              <a:buSzPts val="1575"/>
              <a:buFont typeface="Arial"/>
              <a:buNone/>
            </a:pPr>
            <a:r>
              <a:rPr lang="en-US" sz="1500">
                <a:solidFill>
                  <a:srgbClr val="3F3F3F"/>
                </a:solidFill>
                <a:latin typeface="Trebuchet MS"/>
                <a:ea typeface="Trebuchet MS"/>
                <a:cs typeface="Trebuchet MS"/>
                <a:sym typeface="Trebuchet MS"/>
              </a:rPr>
              <a:t>JIMS sends alerts </a:t>
            </a:r>
            <a:br>
              <a:rPr lang="en-US" sz="1800">
                <a:solidFill>
                  <a:srgbClr val="3F3F3F"/>
                </a:solidFill>
                <a:latin typeface="Trebuchet MS"/>
                <a:ea typeface="Trebuchet MS"/>
                <a:cs typeface="Trebuchet MS"/>
                <a:sym typeface="Trebuchet MS"/>
              </a:rPr>
            </a:br>
            <a:r>
              <a:rPr lang="en-US" sz="1650" b="1">
                <a:solidFill>
                  <a:srgbClr val="164246"/>
                </a:solidFill>
                <a:latin typeface="Trebuchet MS"/>
                <a:ea typeface="Trebuchet MS"/>
                <a:cs typeface="Trebuchet MS"/>
                <a:sym typeface="Trebuchet MS"/>
              </a:rPr>
              <a:t>to Johnson County Mental Health staff daily</a:t>
            </a:r>
            <a:endParaRPr/>
          </a:p>
        </p:txBody>
      </p:sp>
      <p:sp>
        <p:nvSpPr>
          <p:cNvPr id="592" name="Google Shape;592;p26"/>
          <p:cNvSpPr txBox="1"/>
          <p:nvPr/>
        </p:nvSpPr>
        <p:spPr>
          <a:xfrm>
            <a:off x="7380958" y="3351931"/>
            <a:ext cx="2571750" cy="154305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17999"/>
              </a:lnSpc>
              <a:spcBef>
                <a:spcPts val="0"/>
              </a:spcBef>
              <a:spcAft>
                <a:spcPts val="0"/>
              </a:spcAft>
              <a:buClr>
                <a:srgbClr val="446F9B"/>
              </a:buClr>
              <a:buSzPts val="1890"/>
              <a:buFont typeface="Arial"/>
              <a:buNone/>
            </a:pPr>
            <a:r>
              <a:rPr lang="en-US" sz="1800">
                <a:solidFill>
                  <a:srgbClr val="3F3F3F"/>
                </a:solidFill>
                <a:latin typeface="Trebuchet MS"/>
                <a:ea typeface="Trebuchet MS"/>
                <a:cs typeface="Trebuchet MS"/>
                <a:sym typeface="Trebuchet MS"/>
              </a:rPr>
              <a:t>Mental health staff</a:t>
            </a:r>
            <a:br>
              <a:rPr lang="en-US" sz="1800">
                <a:solidFill>
                  <a:srgbClr val="3F3F3F"/>
                </a:solidFill>
                <a:latin typeface="Trebuchet MS"/>
                <a:ea typeface="Trebuchet MS"/>
                <a:cs typeface="Trebuchet MS"/>
                <a:sym typeface="Trebuchet MS"/>
              </a:rPr>
            </a:br>
            <a:r>
              <a:rPr lang="en-US" sz="2250" b="1">
                <a:solidFill>
                  <a:srgbClr val="851423"/>
                </a:solidFill>
                <a:latin typeface="Trebuchet MS"/>
                <a:ea typeface="Trebuchet MS"/>
                <a:cs typeface="Trebuchet MS"/>
                <a:sym typeface="Trebuchet MS"/>
              </a:rPr>
              <a:t>look up each person in electronic record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27"/>
          <p:cNvPicPr preferRelativeResize="0"/>
          <p:nvPr/>
        </p:nvPicPr>
        <p:blipFill rotWithShape="1">
          <a:blip r:embed="rId3">
            <a:alphaModFix/>
          </a:blip>
          <a:srcRect/>
          <a:stretch/>
        </p:blipFill>
        <p:spPr>
          <a:xfrm>
            <a:off x="1909013" y="2433320"/>
            <a:ext cx="1780673" cy="1991363"/>
          </a:xfrm>
          <a:prstGeom prst="rect">
            <a:avLst/>
          </a:prstGeom>
          <a:noFill/>
          <a:ln>
            <a:noFill/>
          </a:ln>
          <a:effectLst>
            <a:outerShdw blurRad="292100" dist="139700" dir="2700000" algn="tl" rotWithShape="0">
              <a:srgbClr val="333333">
                <a:alpha val="64705"/>
              </a:srgbClr>
            </a:outerShdw>
          </a:effectLst>
        </p:spPr>
      </p:pic>
      <p:grpSp>
        <p:nvGrpSpPr>
          <p:cNvPr id="598" name="Google Shape;598;p27" descr="Diagram showing process flow for brief jail mental health screen"/>
          <p:cNvGrpSpPr/>
          <p:nvPr/>
        </p:nvGrpSpPr>
        <p:grpSpPr>
          <a:xfrm>
            <a:off x="3839286" y="2512946"/>
            <a:ext cx="6161360" cy="1635789"/>
            <a:chOff x="1891775" y="1032821"/>
            <a:chExt cx="6161360" cy="1635789"/>
          </a:xfrm>
        </p:grpSpPr>
        <p:grpSp>
          <p:nvGrpSpPr>
            <p:cNvPr id="599" name="Google Shape;599;p27"/>
            <p:cNvGrpSpPr/>
            <p:nvPr/>
          </p:nvGrpSpPr>
          <p:grpSpPr>
            <a:xfrm>
              <a:off x="1891775" y="1032821"/>
              <a:ext cx="4133226" cy="1635789"/>
              <a:chOff x="412" y="381788"/>
              <a:chExt cx="4133226" cy="1635789"/>
            </a:xfrm>
          </p:grpSpPr>
          <p:sp>
            <p:nvSpPr>
              <p:cNvPr id="600" name="Google Shape;600;p27"/>
              <p:cNvSpPr/>
              <p:nvPr/>
            </p:nvSpPr>
            <p:spPr>
              <a:xfrm>
                <a:off x="412" y="694499"/>
                <a:ext cx="1087691" cy="543845"/>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txBox="1"/>
              <p:nvPr/>
            </p:nvSpPr>
            <p:spPr>
              <a:xfrm>
                <a:off x="16341" y="710428"/>
                <a:ext cx="1055833" cy="51198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FEFEFE"/>
                  </a:buClr>
                  <a:buSzPts val="1200"/>
                  <a:buFont typeface="Trebuchet MS"/>
                  <a:buNone/>
                </a:pPr>
                <a:r>
                  <a:rPr lang="en-US" sz="1200" b="1">
                    <a:solidFill>
                      <a:srgbClr val="FEFEFE"/>
                    </a:solidFill>
                    <a:latin typeface="Trebuchet MS"/>
                    <a:ea typeface="Trebuchet MS"/>
                    <a:cs typeface="Trebuchet MS"/>
                    <a:sym typeface="Trebuchet MS"/>
                  </a:rPr>
                  <a:t>BJMHS</a:t>
                </a:r>
                <a:endParaRPr/>
              </a:p>
            </p:txBody>
          </p:sp>
          <p:sp>
            <p:nvSpPr>
              <p:cNvPr id="602" name="Google Shape;602;p27"/>
              <p:cNvSpPr/>
              <p:nvPr/>
            </p:nvSpPr>
            <p:spPr>
              <a:xfrm>
                <a:off x="1088103" y="944625"/>
                <a:ext cx="435076" cy="43593"/>
              </a:xfrm>
              <a:custGeom>
                <a:avLst/>
                <a:gdLst/>
                <a:ahLst/>
                <a:cxnLst/>
                <a:rect l="l" t="t" r="r" b="b"/>
                <a:pathLst>
                  <a:path w="120000" h="120000" extrusionOk="0">
                    <a:moveTo>
                      <a:pt x="0" y="59999"/>
                    </a:moveTo>
                    <a:lnTo>
                      <a:pt x="120000" y="59999"/>
                    </a:lnTo>
                  </a:path>
                </a:pathLst>
              </a:custGeom>
              <a:noFill/>
              <a:ln w="25400" cap="flat" cmpd="sng">
                <a:solidFill>
                  <a:srgbClr val="3D3D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txBox="1"/>
              <p:nvPr/>
            </p:nvSpPr>
            <p:spPr>
              <a:xfrm>
                <a:off x="1294764" y="955545"/>
                <a:ext cx="21753" cy="2175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dk1"/>
                  </a:solidFill>
                  <a:latin typeface="Trebuchet MS"/>
                  <a:ea typeface="Trebuchet MS"/>
                  <a:cs typeface="Trebuchet MS"/>
                  <a:sym typeface="Trebuchet MS"/>
                </a:endParaRPr>
              </a:p>
            </p:txBody>
          </p:sp>
          <p:sp>
            <p:nvSpPr>
              <p:cNvPr id="604" name="Google Shape;604;p27"/>
              <p:cNvSpPr/>
              <p:nvPr/>
            </p:nvSpPr>
            <p:spPr>
              <a:xfrm>
                <a:off x="1523179" y="694499"/>
                <a:ext cx="1087691" cy="543845"/>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txBox="1"/>
              <p:nvPr/>
            </p:nvSpPr>
            <p:spPr>
              <a:xfrm>
                <a:off x="1539108" y="710428"/>
                <a:ext cx="1055833" cy="51198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FEFEFE"/>
                  </a:buClr>
                  <a:buSzPts val="1200"/>
                  <a:buFont typeface="Trebuchet MS"/>
                  <a:buNone/>
                </a:pPr>
                <a:r>
                  <a:rPr lang="en-US" sz="1200" b="1">
                    <a:solidFill>
                      <a:srgbClr val="FEFEFE"/>
                    </a:solidFill>
                    <a:latin typeface="Trebuchet MS"/>
                    <a:ea typeface="Trebuchet MS"/>
                    <a:cs typeface="Trebuchet MS"/>
                    <a:sym typeface="Trebuchet MS"/>
                  </a:rPr>
                  <a:t>Flagged</a:t>
                </a:r>
                <a:endParaRPr/>
              </a:p>
            </p:txBody>
          </p:sp>
          <p:sp>
            <p:nvSpPr>
              <p:cNvPr id="606" name="Google Shape;606;p27"/>
              <p:cNvSpPr/>
              <p:nvPr/>
            </p:nvSpPr>
            <p:spPr>
              <a:xfrm rot="-2142401">
                <a:off x="2560510" y="788269"/>
                <a:ext cx="535798" cy="43593"/>
              </a:xfrm>
              <a:custGeom>
                <a:avLst/>
                <a:gdLst/>
                <a:ahLst/>
                <a:cxnLst/>
                <a:rect l="l" t="t" r="r" b="b"/>
                <a:pathLst>
                  <a:path w="120000" h="120000" extrusionOk="0">
                    <a:moveTo>
                      <a:pt x="0" y="59999"/>
                    </a:moveTo>
                    <a:lnTo>
                      <a:pt x="120000" y="59999"/>
                    </a:lnTo>
                  </a:path>
                </a:pathLst>
              </a:custGeom>
              <a:noFill/>
              <a:ln w="25400" cap="flat" cmpd="sng">
                <a:solidFill>
                  <a:srgbClr val="4545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7"/>
              <p:cNvSpPr txBox="1"/>
              <p:nvPr/>
            </p:nvSpPr>
            <p:spPr>
              <a:xfrm rot="-2142401">
                <a:off x="2815014" y="796671"/>
                <a:ext cx="26789" cy="2678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dk1"/>
                  </a:solidFill>
                  <a:latin typeface="Trebuchet MS"/>
                  <a:ea typeface="Trebuchet MS"/>
                  <a:cs typeface="Trebuchet MS"/>
                  <a:sym typeface="Trebuchet MS"/>
                </a:endParaRPr>
              </a:p>
            </p:txBody>
          </p:sp>
          <p:sp>
            <p:nvSpPr>
              <p:cNvPr id="608" name="Google Shape;608;p27"/>
              <p:cNvSpPr/>
              <p:nvPr/>
            </p:nvSpPr>
            <p:spPr>
              <a:xfrm>
                <a:off x="3045947" y="381788"/>
                <a:ext cx="1087691" cy="543845"/>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txBox="1"/>
              <p:nvPr/>
            </p:nvSpPr>
            <p:spPr>
              <a:xfrm>
                <a:off x="3061876" y="397717"/>
                <a:ext cx="1055833" cy="51198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FEFEFE"/>
                  </a:buClr>
                  <a:buSzPts val="1200"/>
                  <a:buFont typeface="Trebuchet MS"/>
                  <a:buNone/>
                </a:pPr>
                <a:r>
                  <a:rPr lang="en-US" sz="1200" b="1">
                    <a:solidFill>
                      <a:srgbClr val="FEFEFE"/>
                    </a:solidFill>
                    <a:latin typeface="Trebuchet MS"/>
                    <a:ea typeface="Trebuchet MS"/>
                    <a:cs typeface="Trebuchet MS"/>
                    <a:sym typeface="Trebuchet MS"/>
                  </a:rPr>
                  <a:t>Connected</a:t>
                </a:r>
                <a:endParaRPr sz="1200" b="1">
                  <a:solidFill>
                    <a:schemeClr val="lt1"/>
                  </a:solidFill>
                  <a:latin typeface="Trebuchet MS"/>
                  <a:ea typeface="Trebuchet MS"/>
                  <a:cs typeface="Trebuchet MS"/>
                  <a:sym typeface="Trebuchet MS"/>
                </a:endParaRPr>
              </a:p>
            </p:txBody>
          </p:sp>
          <p:sp>
            <p:nvSpPr>
              <p:cNvPr id="610" name="Google Shape;610;p27"/>
              <p:cNvSpPr/>
              <p:nvPr/>
            </p:nvSpPr>
            <p:spPr>
              <a:xfrm rot="2142401">
                <a:off x="2560510" y="1100981"/>
                <a:ext cx="535798" cy="43593"/>
              </a:xfrm>
              <a:custGeom>
                <a:avLst/>
                <a:gdLst/>
                <a:ahLst/>
                <a:cxnLst/>
                <a:rect l="l" t="t" r="r" b="b"/>
                <a:pathLst>
                  <a:path w="120000" h="120000" extrusionOk="0">
                    <a:moveTo>
                      <a:pt x="0" y="59999"/>
                    </a:moveTo>
                    <a:lnTo>
                      <a:pt x="120000" y="59999"/>
                    </a:lnTo>
                  </a:path>
                </a:pathLst>
              </a:custGeom>
              <a:noFill/>
              <a:ln w="25400" cap="flat" cmpd="sng">
                <a:solidFill>
                  <a:srgbClr val="4545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txBox="1"/>
              <p:nvPr/>
            </p:nvSpPr>
            <p:spPr>
              <a:xfrm rot="2142401">
                <a:off x="2815014" y="1109383"/>
                <a:ext cx="26789" cy="2678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dk1"/>
                  </a:solidFill>
                  <a:latin typeface="Trebuchet MS"/>
                  <a:ea typeface="Trebuchet MS"/>
                  <a:cs typeface="Trebuchet MS"/>
                  <a:sym typeface="Trebuchet MS"/>
                </a:endParaRPr>
              </a:p>
            </p:txBody>
          </p:sp>
          <p:sp>
            <p:nvSpPr>
              <p:cNvPr id="612" name="Google Shape;612;p27"/>
              <p:cNvSpPr/>
              <p:nvPr/>
            </p:nvSpPr>
            <p:spPr>
              <a:xfrm>
                <a:off x="3045947" y="1007210"/>
                <a:ext cx="1087691" cy="543845"/>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txBox="1"/>
              <p:nvPr/>
            </p:nvSpPr>
            <p:spPr>
              <a:xfrm>
                <a:off x="3061876" y="1023139"/>
                <a:ext cx="1055833" cy="511987"/>
              </a:xfrm>
              <a:prstGeom prst="rect">
                <a:avLst/>
              </a:prstGeom>
              <a:noFill/>
              <a:ln>
                <a:noFill/>
              </a:ln>
            </p:spPr>
            <p:txBody>
              <a:bodyPr spcFirstLastPara="1" wrap="square" lIns="7600" tIns="7600" rIns="7600" bIns="7600" anchor="ctr" anchorCtr="0">
                <a:noAutofit/>
              </a:bodyPr>
              <a:lstStyle/>
              <a:p>
                <a:pPr marL="0" marR="0" lvl="0" indent="0" algn="ctr" rtl="0">
                  <a:lnSpc>
                    <a:spcPct val="100000"/>
                  </a:lnSpc>
                  <a:spcBef>
                    <a:spcPts val="0"/>
                  </a:spcBef>
                  <a:spcAft>
                    <a:spcPts val="0"/>
                  </a:spcAft>
                  <a:buClr>
                    <a:srgbClr val="FEFEFE"/>
                  </a:buClr>
                  <a:buSzPts val="1200"/>
                  <a:buFont typeface="Trebuchet MS"/>
                  <a:buNone/>
                </a:pPr>
                <a:r>
                  <a:rPr lang="en-US" sz="1200" b="1">
                    <a:solidFill>
                      <a:srgbClr val="FEFEFE"/>
                    </a:solidFill>
                    <a:latin typeface="Trebuchet MS"/>
                    <a:ea typeface="Trebuchet MS"/>
                    <a:cs typeface="Trebuchet MS"/>
                    <a:sym typeface="Trebuchet MS"/>
                  </a:rPr>
                  <a:t>Not </a:t>
                </a:r>
                <a:endParaRPr/>
              </a:p>
              <a:p>
                <a:pPr marL="0" marR="0" lvl="0" indent="0" algn="ctr" rtl="0">
                  <a:lnSpc>
                    <a:spcPct val="100000"/>
                  </a:lnSpc>
                  <a:spcBef>
                    <a:spcPts val="420"/>
                  </a:spcBef>
                  <a:spcAft>
                    <a:spcPts val="0"/>
                  </a:spcAft>
                  <a:buClr>
                    <a:srgbClr val="FEFEFE"/>
                  </a:buClr>
                  <a:buSzPts val="1200"/>
                  <a:buFont typeface="Trebuchet MS"/>
                  <a:buNone/>
                </a:pPr>
                <a:r>
                  <a:rPr lang="en-US" sz="1200" b="1">
                    <a:solidFill>
                      <a:srgbClr val="FEFEFE"/>
                    </a:solidFill>
                    <a:latin typeface="Trebuchet MS"/>
                    <a:ea typeface="Trebuchet MS"/>
                    <a:cs typeface="Trebuchet MS"/>
                    <a:sym typeface="Trebuchet MS"/>
                  </a:rPr>
                  <a:t>Connected</a:t>
                </a:r>
                <a:endParaRPr/>
              </a:p>
            </p:txBody>
          </p:sp>
          <p:sp>
            <p:nvSpPr>
              <p:cNvPr id="614" name="Google Shape;614;p27"/>
              <p:cNvSpPr/>
              <p:nvPr/>
            </p:nvSpPr>
            <p:spPr>
              <a:xfrm>
                <a:off x="1525583" y="1473732"/>
                <a:ext cx="1087691" cy="543845"/>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txBox="1"/>
              <p:nvPr/>
            </p:nvSpPr>
            <p:spPr>
              <a:xfrm>
                <a:off x="1541512" y="1489661"/>
                <a:ext cx="1055833" cy="51198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FEFEFE"/>
                  </a:buClr>
                  <a:buSzPts val="1200"/>
                  <a:buFont typeface="Trebuchet MS"/>
                  <a:buNone/>
                </a:pPr>
                <a:r>
                  <a:rPr lang="en-US" sz="1200" b="1">
                    <a:solidFill>
                      <a:srgbClr val="FEFEFE"/>
                    </a:solidFill>
                    <a:latin typeface="Trebuchet MS"/>
                    <a:ea typeface="Trebuchet MS"/>
                    <a:cs typeface="Trebuchet MS"/>
                    <a:sym typeface="Trebuchet MS"/>
                  </a:rPr>
                  <a:t>Not Flagged</a:t>
                </a:r>
                <a:endParaRPr/>
              </a:p>
            </p:txBody>
          </p:sp>
        </p:grpSp>
        <p:sp>
          <p:nvSpPr>
            <p:cNvPr id="616" name="Google Shape;616;p27"/>
            <p:cNvSpPr/>
            <p:nvPr/>
          </p:nvSpPr>
          <p:spPr>
            <a:xfrm>
              <a:off x="6392777" y="1414913"/>
              <a:ext cx="1660358" cy="981773"/>
            </a:xfrm>
            <a:prstGeom prst="rect">
              <a:avLst/>
            </a:prstGeom>
            <a:solidFill>
              <a:schemeClr val="accent6"/>
            </a:solidFill>
            <a:ln>
              <a:noFill/>
            </a:ln>
          </p:spPr>
          <p:txBody>
            <a:bodyPr spcFirstLastPara="1" wrap="square" lIns="228600" tIns="228600" rIns="228600" bIns="228600" anchor="ctr" anchorCtr="0">
              <a:noAutofit/>
            </a:bodyPr>
            <a:lstStyle/>
            <a:p>
              <a:pPr marL="0" marR="0" lvl="0" indent="0" algn="ctr" rtl="0">
                <a:spcBef>
                  <a:spcPts val="0"/>
                </a:spcBef>
                <a:spcAft>
                  <a:spcPts val="0"/>
                </a:spcAft>
                <a:buNone/>
              </a:pPr>
              <a:r>
                <a:rPr lang="en-US" sz="1200" b="1">
                  <a:solidFill>
                    <a:srgbClr val="FEFEFE"/>
                  </a:solidFill>
                  <a:latin typeface="Trebuchet MS"/>
                  <a:ea typeface="Trebuchet MS"/>
                  <a:cs typeface="Trebuchet MS"/>
                  <a:sym typeface="Trebuchet MS"/>
                </a:rPr>
                <a:t>Referred for</a:t>
              </a:r>
              <a:endParaRPr/>
            </a:p>
            <a:p>
              <a:pPr marL="0" marR="0" lvl="0" indent="0" algn="ctr" rtl="0">
                <a:spcBef>
                  <a:spcPts val="0"/>
                </a:spcBef>
                <a:spcAft>
                  <a:spcPts val="0"/>
                </a:spcAft>
                <a:buNone/>
              </a:pPr>
              <a:r>
                <a:rPr lang="en-US" sz="1200" b="1">
                  <a:solidFill>
                    <a:srgbClr val="FEFEFE"/>
                  </a:solidFill>
                  <a:latin typeface="Trebuchet MS"/>
                  <a:ea typeface="Trebuchet MS"/>
                  <a:cs typeface="Trebuchet MS"/>
                  <a:sym typeface="Trebuchet MS"/>
                </a:rPr>
                <a:t> Outreach</a:t>
              </a:r>
              <a:endParaRPr/>
            </a:p>
          </p:txBody>
        </p:sp>
        <p:cxnSp>
          <p:nvCxnSpPr>
            <p:cNvPr id="617" name="Google Shape;617;p27"/>
            <p:cNvCxnSpPr>
              <a:endCxn id="616" idx="1"/>
            </p:cNvCxnSpPr>
            <p:nvPr/>
          </p:nvCxnSpPr>
          <p:spPr>
            <a:xfrm>
              <a:off x="6025277" y="1905799"/>
              <a:ext cx="367500" cy="0"/>
            </a:xfrm>
            <a:prstGeom prst="straightConnector1">
              <a:avLst/>
            </a:prstGeom>
            <a:noFill/>
            <a:ln w="25400" cap="flat" cmpd="sng">
              <a:solidFill>
                <a:schemeClr val="accent6"/>
              </a:solidFill>
              <a:prstDash val="solid"/>
              <a:round/>
              <a:headEnd type="none" w="sm" len="sm"/>
              <a:tailEnd type="none" w="sm" len="sm"/>
            </a:ln>
          </p:spPr>
        </p:cxnSp>
      </p:grpSp>
      <p:cxnSp>
        <p:nvCxnSpPr>
          <p:cNvPr id="618" name="Google Shape;618;p27"/>
          <p:cNvCxnSpPr/>
          <p:nvPr/>
        </p:nvCxnSpPr>
        <p:spPr>
          <a:xfrm>
            <a:off x="5889523" y="3385926"/>
            <a:ext cx="0" cy="214525"/>
          </a:xfrm>
          <a:prstGeom prst="straightConnector1">
            <a:avLst/>
          </a:prstGeom>
          <a:noFill/>
          <a:ln w="25400" cap="flat" cmpd="sng">
            <a:solidFill>
              <a:schemeClr val="accent6"/>
            </a:solidFill>
            <a:prstDash val="solid"/>
            <a:round/>
            <a:headEnd type="none" w="sm" len="sm"/>
            <a:tailEnd type="none" w="sm" len="sm"/>
          </a:ln>
        </p:spPr>
      </p:cxnSp>
      <p:sp>
        <p:nvSpPr>
          <p:cNvPr id="619" name="Google Shape;619;p27"/>
          <p:cNvSpPr txBox="1">
            <a:spLocks noGrp="1"/>
          </p:cNvSpPr>
          <p:nvPr>
            <p:ph type="title"/>
          </p:nvPr>
        </p:nvSpPr>
        <p:spPr>
          <a:xfrm>
            <a:off x="2799348" y="742715"/>
            <a:ext cx="6565392"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41313"/>
              </a:buClr>
              <a:buSzPct val="100000"/>
              <a:buFont typeface="Trebuchet MS"/>
              <a:buNone/>
            </a:pPr>
            <a:r>
              <a:rPr lang="en-US" sz="4000"/>
              <a:t>Brief Jail Mental Health Screen</a:t>
            </a:r>
            <a:br>
              <a:rPr lang="en-US" sz="4000"/>
            </a:br>
            <a:r>
              <a:rPr lang="en-US" sz="2500" b="1">
                <a:solidFill>
                  <a:srgbClr val="851423"/>
                </a:solidFill>
                <a:latin typeface="Trebuchet MS"/>
                <a:ea typeface="Trebuchet MS"/>
                <a:cs typeface="Trebuchet MS"/>
                <a:sym typeface="Trebuchet MS"/>
              </a:rPr>
              <a:t>Process Flow</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8"/>
          <p:cNvSpPr txBox="1">
            <a:spLocks noGrp="1"/>
          </p:cNvSpPr>
          <p:nvPr>
            <p:ph type="title"/>
          </p:nvPr>
        </p:nvSpPr>
        <p:spPr>
          <a:xfrm>
            <a:off x="2813304" y="274638"/>
            <a:ext cx="6565392"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41313"/>
              </a:buClr>
              <a:buSzPct val="100000"/>
              <a:buFont typeface="Trebuchet MS"/>
              <a:buNone/>
            </a:pPr>
            <a:r>
              <a:rPr lang="en-US" sz="4000"/>
              <a:t>Brief Jail Mental Health Screen</a:t>
            </a:r>
            <a:endParaRPr/>
          </a:p>
        </p:txBody>
      </p:sp>
      <p:grpSp>
        <p:nvGrpSpPr>
          <p:cNvPr id="626" name="Google Shape;626;p28"/>
          <p:cNvGrpSpPr/>
          <p:nvPr/>
        </p:nvGrpSpPr>
        <p:grpSpPr>
          <a:xfrm>
            <a:off x="3816231" y="1832166"/>
            <a:ext cx="4559541" cy="1117576"/>
            <a:chOff x="2712894" y="1417638"/>
            <a:chExt cx="4559541" cy="1117576"/>
          </a:xfrm>
        </p:grpSpPr>
        <p:pic>
          <p:nvPicPr>
            <p:cNvPr id="627" name="Google Shape;627;p28"/>
            <p:cNvPicPr preferRelativeResize="0"/>
            <p:nvPr/>
          </p:nvPicPr>
          <p:blipFill rotWithShape="1">
            <a:blip r:embed="rId3">
              <a:alphaModFix/>
            </a:blip>
            <a:srcRect/>
            <a:stretch/>
          </p:blipFill>
          <p:spPr>
            <a:xfrm>
              <a:off x="3857123" y="1417638"/>
              <a:ext cx="3415312" cy="1117576"/>
            </a:xfrm>
            <a:prstGeom prst="rect">
              <a:avLst/>
            </a:prstGeom>
            <a:noFill/>
            <a:ln>
              <a:noFill/>
            </a:ln>
          </p:spPr>
        </p:pic>
        <p:pic>
          <p:nvPicPr>
            <p:cNvPr id="628" name="Google Shape;628;p28" descr="University of Notre Dame"/>
            <p:cNvPicPr preferRelativeResize="0"/>
            <p:nvPr/>
          </p:nvPicPr>
          <p:blipFill rotWithShape="1">
            <a:blip r:embed="rId4">
              <a:alphaModFix/>
            </a:blip>
            <a:srcRect/>
            <a:stretch/>
          </p:blipFill>
          <p:spPr>
            <a:xfrm>
              <a:off x="2712894" y="1417638"/>
              <a:ext cx="1117576" cy="1117576"/>
            </a:xfrm>
            <a:prstGeom prst="rect">
              <a:avLst/>
            </a:prstGeom>
            <a:noFill/>
            <a:ln>
              <a:noFill/>
            </a:ln>
          </p:spPr>
        </p:pic>
      </p:grpSp>
      <p:sp>
        <p:nvSpPr>
          <p:cNvPr id="629" name="Google Shape;629;p28"/>
          <p:cNvSpPr txBox="1"/>
          <p:nvPr/>
        </p:nvSpPr>
        <p:spPr>
          <a:xfrm>
            <a:off x="2023872" y="3308094"/>
            <a:ext cx="814425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Trebuchet MS"/>
                <a:ea typeface="Trebuchet MS"/>
                <a:cs typeface="Trebuchet MS"/>
                <a:sym typeface="Trebuchet MS"/>
              </a:rPr>
              <a:t>Research Question</a:t>
            </a:r>
            <a:endParaRPr/>
          </a:p>
          <a:p>
            <a:pPr marL="0" marR="0" lvl="0" indent="0" algn="l" rtl="0">
              <a:spcBef>
                <a:spcPts val="0"/>
              </a:spcBef>
              <a:spcAft>
                <a:spcPts val="0"/>
              </a:spcAft>
              <a:buNone/>
            </a:pPr>
            <a:endParaRPr sz="1800" b="1">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800">
                <a:solidFill>
                  <a:srgbClr val="333333"/>
                </a:solidFill>
                <a:latin typeface="Trebuchet MS"/>
                <a:ea typeface="Trebuchet MS"/>
                <a:cs typeface="Trebuchet MS"/>
                <a:sym typeface="Trebuchet MS"/>
              </a:rPr>
              <a:t>Does offering mental health treatment for individuals who are screened for mental health issues and released from jail reduce the likelihood they will return? Does it increase their use of mental health services post-release?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29"/>
          <p:cNvPicPr preferRelativeResize="0"/>
          <p:nvPr/>
        </p:nvPicPr>
        <p:blipFill rotWithShape="1">
          <a:blip r:embed="rId3">
            <a:alphaModFix/>
          </a:blip>
          <a:srcRect/>
          <a:stretch/>
        </p:blipFill>
        <p:spPr>
          <a:xfrm>
            <a:off x="2118496" y="1454063"/>
            <a:ext cx="3292652" cy="3174666"/>
          </a:xfrm>
          <a:prstGeom prst="rect">
            <a:avLst/>
          </a:prstGeom>
          <a:noFill/>
          <a:ln>
            <a:noFill/>
          </a:ln>
          <a:effectLst>
            <a:outerShdw blurRad="50800" dist="38100" dir="2700000" algn="tl" rotWithShape="0">
              <a:srgbClr val="000000">
                <a:alpha val="40000"/>
              </a:srgbClr>
            </a:outerShdw>
          </a:effectLst>
        </p:spPr>
      </p:pic>
      <p:sp>
        <p:nvSpPr>
          <p:cNvPr id="635" name="Google Shape;635;p29"/>
          <p:cNvSpPr txBox="1"/>
          <p:nvPr/>
        </p:nvSpPr>
        <p:spPr>
          <a:xfrm>
            <a:off x="5552241" y="2829219"/>
            <a:ext cx="4349951" cy="2297864"/>
          </a:xfrm>
          <a:prstGeom prst="rect">
            <a:avLst/>
          </a:prstGeom>
          <a:noFill/>
          <a:ln>
            <a:noFill/>
          </a:ln>
        </p:spPr>
        <p:txBody>
          <a:bodyPr spcFirstLastPara="1" wrap="square" lIns="68575" tIns="34275" rIns="68575" bIns="34275" anchor="t" anchorCtr="0">
            <a:normAutofit/>
          </a:bodyPr>
          <a:lstStyle/>
          <a:p>
            <a:pPr marL="0" marR="0" lvl="0" indent="0" algn="just" rtl="0">
              <a:lnSpc>
                <a:spcPct val="180833"/>
              </a:lnSpc>
              <a:spcBef>
                <a:spcPts val="0"/>
              </a:spcBef>
              <a:spcAft>
                <a:spcPts val="0"/>
              </a:spcAft>
              <a:buClr>
                <a:srgbClr val="446F9B"/>
              </a:buClr>
              <a:buSzPts val="1890"/>
              <a:buFont typeface="Arial"/>
              <a:buNone/>
            </a:pPr>
            <a:r>
              <a:rPr lang="en-US" sz="1800">
                <a:solidFill>
                  <a:srgbClr val="3F3F3F"/>
                </a:solidFill>
                <a:latin typeface="Trebuchet MS"/>
                <a:ea typeface="Trebuchet MS"/>
                <a:cs typeface="Trebuchet MS"/>
                <a:sym typeface="Trebuchet MS"/>
              </a:rPr>
              <a:t>Developed a predictive analytics model to identify </a:t>
            </a:r>
            <a:r>
              <a:rPr lang="en-US" sz="1800" b="1">
                <a:solidFill>
                  <a:srgbClr val="851423"/>
                </a:solidFill>
                <a:latin typeface="Trebuchet MS"/>
                <a:ea typeface="Trebuchet MS"/>
                <a:cs typeface="Trebuchet MS"/>
                <a:sym typeface="Trebuchet MS"/>
              </a:rPr>
              <a:t>people who are most likely to have a police encounter resulting in a jail booking in the next 12 months.</a:t>
            </a:r>
            <a:endParaRPr/>
          </a:p>
        </p:txBody>
      </p:sp>
      <p:pic>
        <p:nvPicPr>
          <p:cNvPr id="636" name="Google Shape;636;p29"/>
          <p:cNvPicPr preferRelativeResize="0">
            <a:picLocks noGrp="1"/>
          </p:cNvPicPr>
          <p:nvPr>
            <p:ph type="body" idx="1"/>
          </p:nvPr>
        </p:nvPicPr>
        <p:blipFill rotWithShape="1">
          <a:blip r:embed="rId4">
            <a:alphaModFix/>
          </a:blip>
          <a:srcRect/>
          <a:stretch/>
        </p:blipFill>
        <p:spPr>
          <a:xfrm>
            <a:off x="4764542" y="1246800"/>
            <a:ext cx="5308963" cy="124623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30" descr="Diagram of predictive analytics model"/>
          <p:cNvPicPr preferRelativeResize="0"/>
          <p:nvPr/>
        </p:nvPicPr>
        <p:blipFill rotWithShape="1">
          <a:blip r:embed="rId3">
            <a:alphaModFix/>
          </a:blip>
          <a:srcRect/>
          <a:stretch/>
        </p:blipFill>
        <p:spPr>
          <a:xfrm>
            <a:off x="2598754" y="3326154"/>
            <a:ext cx="7165180" cy="2881066"/>
          </a:xfrm>
          <a:prstGeom prst="rect">
            <a:avLst/>
          </a:prstGeom>
          <a:noFill/>
          <a:ln w="9525" cap="flat" cmpd="sng">
            <a:solidFill>
              <a:schemeClr val="lt1"/>
            </a:solidFill>
            <a:prstDash val="solid"/>
            <a:round/>
            <a:headEnd type="none" w="sm" len="sm"/>
            <a:tailEnd type="none" w="sm" len="sm"/>
          </a:ln>
        </p:spPr>
      </p:pic>
      <p:pic>
        <p:nvPicPr>
          <p:cNvPr id="642" name="Google Shape;642;p30" descr="Diagram of predictive analytics model"/>
          <p:cNvPicPr preferRelativeResize="0"/>
          <p:nvPr/>
        </p:nvPicPr>
        <p:blipFill rotWithShape="1">
          <a:blip r:embed="rId4">
            <a:alphaModFix/>
          </a:blip>
          <a:srcRect/>
          <a:stretch/>
        </p:blipFill>
        <p:spPr>
          <a:xfrm>
            <a:off x="2598754" y="515512"/>
            <a:ext cx="7165180" cy="2591186"/>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31"/>
          <p:cNvSpPr txBox="1"/>
          <p:nvPr/>
        </p:nvSpPr>
        <p:spPr>
          <a:xfrm>
            <a:off x="3430339" y="1091969"/>
            <a:ext cx="533132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595959"/>
                </a:solidFill>
                <a:latin typeface="Trebuchet MS"/>
                <a:ea typeface="Trebuchet MS"/>
                <a:cs typeface="Trebuchet MS"/>
                <a:sym typeface="Trebuchet MS"/>
              </a:rPr>
              <a:t>Thank you!</a:t>
            </a:r>
            <a:endParaRPr/>
          </a:p>
        </p:txBody>
      </p:sp>
      <p:sp>
        <p:nvSpPr>
          <p:cNvPr id="648" name="Google Shape;648;p31"/>
          <p:cNvSpPr/>
          <p:nvPr/>
        </p:nvSpPr>
        <p:spPr>
          <a:xfrm>
            <a:off x="2261668" y="3619974"/>
            <a:ext cx="4626588" cy="132343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b="1">
                <a:solidFill>
                  <a:srgbClr val="943634"/>
                </a:solidFill>
                <a:latin typeface="Trebuchet MS"/>
                <a:ea typeface="Trebuchet MS"/>
                <a:cs typeface="Trebuchet MS"/>
                <a:sym typeface="Trebuchet MS"/>
              </a:rPr>
              <a:t>Robert A. Sullivan, Jr.</a:t>
            </a:r>
            <a:endParaRPr sz="16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600" b="1">
                <a:solidFill>
                  <a:srgbClr val="943634"/>
                </a:solidFill>
                <a:latin typeface="Trebuchet MS"/>
                <a:ea typeface="Trebuchet MS"/>
                <a:cs typeface="Trebuchet MS"/>
                <a:sym typeface="Trebuchet MS"/>
              </a:rPr>
              <a:t>Director</a:t>
            </a:r>
            <a:endParaRPr sz="16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Department of Corrections                                                        </a:t>
            </a:r>
            <a:endParaRPr sz="12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588 E. Santa Fe, Suite 3000 </a:t>
            </a:r>
            <a:endParaRPr sz="12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Olathe, Kansas 66061</a:t>
            </a:r>
            <a:endParaRPr sz="12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Direct</a:t>
            </a:r>
            <a:r>
              <a:rPr lang="en-US" sz="1200">
                <a:solidFill>
                  <a:srgbClr val="595959"/>
                </a:solidFill>
                <a:latin typeface="Trebuchet MS"/>
                <a:ea typeface="Trebuchet MS"/>
                <a:cs typeface="Trebuchet MS"/>
                <a:sym typeface="Trebuchet MS"/>
              </a:rPr>
              <a:t> </a:t>
            </a:r>
            <a:r>
              <a:rPr lang="en-US" sz="1200">
                <a:solidFill>
                  <a:srgbClr val="800001"/>
                </a:solidFill>
                <a:latin typeface="Trebuchet MS"/>
                <a:ea typeface="Trebuchet MS"/>
                <a:cs typeface="Trebuchet MS"/>
                <a:sym typeface="Trebuchet MS"/>
              </a:rPr>
              <a:t>(913) 715-4525</a:t>
            </a:r>
            <a:r>
              <a:rPr lang="en-US" sz="1200">
                <a:solidFill>
                  <a:srgbClr val="632423"/>
                </a:solidFill>
                <a:latin typeface="Trebuchet MS"/>
                <a:ea typeface="Trebuchet MS"/>
                <a:cs typeface="Trebuchet MS"/>
                <a:sym typeface="Trebuchet MS"/>
              </a:rPr>
              <a:t> </a:t>
            </a:r>
            <a:r>
              <a:rPr lang="en-US" sz="1200">
                <a:solidFill>
                  <a:srgbClr val="000000"/>
                </a:solidFill>
                <a:latin typeface="Trebuchet MS"/>
                <a:ea typeface="Trebuchet MS"/>
                <a:cs typeface="Trebuchet MS"/>
                <a:sym typeface="Trebuchet MS"/>
              </a:rPr>
              <a:t>|</a:t>
            </a:r>
            <a:r>
              <a:rPr lang="en-US" sz="1200">
                <a:solidFill>
                  <a:srgbClr val="1D1814"/>
                </a:solidFill>
                <a:latin typeface="Trebuchet MS"/>
                <a:ea typeface="Trebuchet MS"/>
                <a:cs typeface="Trebuchet MS"/>
                <a:sym typeface="Trebuchet MS"/>
              </a:rPr>
              <a:t> </a:t>
            </a:r>
            <a:r>
              <a:rPr lang="en-US" sz="1200">
                <a:solidFill>
                  <a:srgbClr val="000000"/>
                </a:solidFill>
                <a:latin typeface="Trebuchet MS"/>
                <a:ea typeface="Trebuchet MS"/>
                <a:cs typeface="Trebuchet MS"/>
                <a:sym typeface="Trebuchet MS"/>
              </a:rPr>
              <a:t>Office</a:t>
            </a:r>
            <a:r>
              <a:rPr lang="en-US" sz="1200">
                <a:solidFill>
                  <a:srgbClr val="1D1814"/>
                </a:solidFill>
                <a:latin typeface="Trebuchet MS"/>
                <a:ea typeface="Trebuchet MS"/>
                <a:cs typeface="Trebuchet MS"/>
                <a:sym typeface="Trebuchet MS"/>
              </a:rPr>
              <a:t> </a:t>
            </a:r>
            <a:r>
              <a:rPr lang="en-US" sz="1200">
                <a:solidFill>
                  <a:srgbClr val="800001"/>
                </a:solidFill>
                <a:latin typeface="Trebuchet MS"/>
                <a:ea typeface="Trebuchet MS"/>
                <a:cs typeface="Trebuchet MS"/>
                <a:sym typeface="Trebuchet MS"/>
              </a:rPr>
              <a:t>(913) 715-4524</a:t>
            </a:r>
            <a:endParaRPr sz="2000">
              <a:solidFill>
                <a:srgbClr val="000000"/>
              </a:solidFill>
              <a:latin typeface="Trebuchet MS"/>
              <a:ea typeface="Trebuchet MS"/>
              <a:cs typeface="Trebuchet MS"/>
              <a:sym typeface="Trebuchet MS"/>
            </a:endParaRPr>
          </a:p>
        </p:txBody>
      </p:sp>
      <p:sp>
        <p:nvSpPr>
          <p:cNvPr id="649" name="Google Shape;649;p31"/>
          <p:cNvSpPr txBox="1"/>
          <p:nvPr/>
        </p:nvSpPr>
        <p:spPr>
          <a:xfrm>
            <a:off x="2261667" y="2025324"/>
            <a:ext cx="387392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88281F"/>
                </a:solidFill>
                <a:latin typeface="Trebuchet MS"/>
                <a:ea typeface="Trebuchet MS"/>
                <a:cs typeface="Trebuchet MS"/>
                <a:sym typeface="Trebuchet MS"/>
              </a:rPr>
              <a:t>Tim DeWeese, LMSW            </a:t>
            </a:r>
            <a:endParaRPr/>
          </a:p>
          <a:p>
            <a:pPr marL="0" marR="0" lvl="0" indent="0" algn="l" rtl="0">
              <a:spcBef>
                <a:spcPts val="0"/>
              </a:spcBef>
              <a:spcAft>
                <a:spcPts val="0"/>
              </a:spcAft>
              <a:buNone/>
            </a:pPr>
            <a:r>
              <a:rPr lang="en-US" sz="1600" b="1">
                <a:solidFill>
                  <a:srgbClr val="88281F"/>
                </a:solidFill>
                <a:latin typeface="Trebuchet MS"/>
                <a:ea typeface="Trebuchet MS"/>
                <a:cs typeface="Trebuchet MS"/>
                <a:sym typeface="Trebuchet MS"/>
              </a:rPr>
              <a:t>Director</a:t>
            </a:r>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Johnson County Mental Health Center         </a:t>
            </a:r>
            <a:endParaRPr sz="16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6000 Lamar Ave. Suite 130</a:t>
            </a:r>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Mission, KS 66202</a:t>
            </a:r>
            <a:endParaRPr sz="160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200">
                <a:solidFill>
                  <a:srgbClr val="000000"/>
                </a:solidFill>
                <a:latin typeface="Trebuchet MS"/>
                <a:ea typeface="Trebuchet MS"/>
                <a:cs typeface="Trebuchet MS"/>
                <a:sym typeface="Trebuchet MS"/>
              </a:rPr>
              <a:t>Direct</a:t>
            </a:r>
            <a:r>
              <a:rPr lang="en-US" sz="1200">
                <a:solidFill>
                  <a:srgbClr val="1D1814"/>
                </a:solidFill>
                <a:latin typeface="Trebuchet MS"/>
                <a:ea typeface="Trebuchet MS"/>
                <a:cs typeface="Trebuchet MS"/>
                <a:sym typeface="Trebuchet MS"/>
              </a:rPr>
              <a:t> </a:t>
            </a:r>
            <a:r>
              <a:rPr lang="en-US" sz="1200">
                <a:solidFill>
                  <a:srgbClr val="800001"/>
                </a:solidFill>
                <a:latin typeface="Trebuchet MS"/>
                <a:ea typeface="Trebuchet MS"/>
                <a:cs typeface="Trebuchet MS"/>
                <a:sym typeface="Trebuchet MS"/>
              </a:rPr>
              <a:t>(913) 826-4022</a:t>
            </a:r>
            <a:endParaRPr sz="1200">
              <a:solidFill>
                <a:srgbClr val="000000"/>
              </a:solidFill>
              <a:latin typeface="Trebuchet MS"/>
              <a:ea typeface="Trebuchet MS"/>
              <a:cs typeface="Trebuchet MS"/>
              <a:sym typeface="Trebuchet MS"/>
            </a:endParaRPr>
          </a:p>
        </p:txBody>
      </p:sp>
      <p:pic>
        <p:nvPicPr>
          <p:cNvPr id="650" name="Google Shape;650;p31"/>
          <p:cNvPicPr preferRelativeResize="0"/>
          <p:nvPr/>
        </p:nvPicPr>
        <p:blipFill rotWithShape="1">
          <a:blip r:embed="rId3">
            <a:alphaModFix/>
          </a:blip>
          <a:srcRect/>
          <a:stretch/>
        </p:blipFill>
        <p:spPr>
          <a:xfrm>
            <a:off x="6413565" y="2763483"/>
            <a:ext cx="3055588" cy="171298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0622C369-3045-6548-8698-61869813F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0" name="Title 1">
            <a:extLst>
              <a:ext uri="{FF2B5EF4-FFF2-40B4-BE49-F238E27FC236}">
                <a16:creationId xmlns:a16="http://schemas.microsoft.com/office/drawing/2014/main" id="{CDD44225-D671-2541-A8BF-FFBF0A1FB1F3}"/>
              </a:ext>
            </a:extLst>
          </p:cNvPr>
          <p:cNvSpPr txBox="1">
            <a:spLocks/>
          </p:cNvSpPr>
          <p:nvPr/>
        </p:nvSpPr>
        <p:spPr>
          <a:xfrm>
            <a:off x="0" y="2413794"/>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b="1" dirty="0"/>
              <a:t>Thank You!</a:t>
            </a:r>
          </a:p>
        </p:txBody>
      </p:sp>
      <p:sp>
        <p:nvSpPr>
          <p:cNvPr id="11" name="Subtitle 2">
            <a:extLst>
              <a:ext uri="{FF2B5EF4-FFF2-40B4-BE49-F238E27FC236}">
                <a16:creationId xmlns:a16="http://schemas.microsoft.com/office/drawing/2014/main" id="{40A5292F-E611-5642-93BD-82CA87B1620E}"/>
              </a:ext>
            </a:extLst>
          </p:cNvPr>
          <p:cNvSpPr txBox="1">
            <a:spLocks/>
          </p:cNvSpPr>
          <p:nvPr/>
        </p:nvSpPr>
        <p:spPr>
          <a:xfrm>
            <a:off x="0" y="4829969"/>
            <a:ext cx="12192000" cy="969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ts val="1500"/>
              </a:spcBef>
              <a:buClr>
                <a:srgbClr val="FFFFFF"/>
              </a:buClr>
              <a:buSzPct val="100000"/>
            </a:pPr>
            <a:r>
              <a:rPr lang="en-US" dirty="0" err="1">
                <a:solidFill>
                  <a:srgbClr val="FFFFFF"/>
                </a:solidFill>
              </a:rPr>
              <a:t>Ris</a:t>
            </a:r>
            <a:r>
              <a:rPr lang="en-US" dirty="0" err="1">
                <a:solidFill>
                  <a:srgbClr val="FFFFFF"/>
                </a:solidFill>
                <a:latin typeface="Verdana"/>
                <a:ea typeface="Verdana"/>
                <a:cs typeface="Verdana"/>
                <a:sym typeface="Verdana"/>
              </a:rPr>
              <a:t>ë</a:t>
            </a:r>
            <a:r>
              <a:rPr lang="en-US" dirty="0">
                <a:solidFill>
                  <a:srgbClr val="FFFFFF"/>
                </a:solidFill>
              </a:rPr>
              <a:t> Haneberg at </a:t>
            </a:r>
            <a:r>
              <a:rPr lang="en-US" u="sng" dirty="0">
                <a:solidFill>
                  <a:srgbClr val="FFCB47"/>
                </a:solidFill>
                <a:hlinkClick r:id="rId4">
                  <a:extLst>
                    <a:ext uri="{A12FA001-AC4F-418D-AE19-62706E023703}">
                      <ahyp:hlinkClr xmlns:ahyp="http://schemas.microsoft.com/office/drawing/2018/hyperlinkcolor" val="tx"/>
                    </a:ext>
                  </a:extLst>
                </a:hlinkClick>
              </a:rPr>
              <a:t>rhaneberg@csg.org</a:t>
            </a:r>
            <a:r>
              <a:rPr lang="en-US" dirty="0">
                <a:solidFill>
                  <a:srgbClr val="FFCB47"/>
                </a:solidFill>
              </a:rPr>
              <a:t> </a:t>
            </a:r>
          </a:p>
          <a:p>
            <a:pPr lvl="0">
              <a:spcBef>
                <a:spcPts val="1500"/>
              </a:spcBef>
              <a:buClr>
                <a:schemeClr val="lt1"/>
              </a:buClr>
              <a:buSzPct val="100000"/>
            </a:pPr>
            <a:r>
              <a:rPr lang="en-US" dirty="0">
                <a:solidFill>
                  <a:schemeClr val="lt1"/>
                </a:solidFill>
              </a:rPr>
              <a:t>Felicia Lopez Wright at </a:t>
            </a:r>
            <a:r>
              <a:rPr lang="en-US" u="sng" dirty="0">
                <a:solidFill>
                  <a:srgbClr val="FFCB47"/>
                </a:solidFill>
                <a:hlinkClick r:id="rId5">
                  <a:extLst>
                    <a:ext uri="{A12FA001-AC4F-418D-AE19-62706E023703}">
                      <ahyp:hlinkClr xmlns:ahyp="http://schemas.microsoft.com/office/drawing/2018/hyperlinkcolor" val="tx"/>
                    </a:ext>
                  </a:extLst>
                </a:hlinkClick>
              </a:rPr>
              <a:t>fwright@csg.org</a:t>
            </a:r>
            <a:r>
              <a:rPr lang="en-US" dirty="0">
                <a:solidFill>
                  <a:srgbClr val="FFCB47"/>
                </a:solidFill>
              </a:rPr>
              <a:t> </a:t>
            </a:r>
          </a:p>
          <a:p>
            <a:endParaRPr lang="en-US" dirty="0">
              <a:solidFill>
                <a:schemeClr val="accent4"/>
              </a:solidFill>
            </a:endParaRPr>
          </a:p>
        </p:txBody>
      </p:sp>
    </p:spTree>
    <p:extLst>
      <p:ext uri="{BB962C8B-B14F-4D97-AF65-F5344CB8AC3E}">
        <p14:creationId xmlns:p14="http://schemas.microsoft.com/office/powerpoint/2010/main" val="2305183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189751"/>
            <a:ext cx="10515600" cy="955385"/>
          </a:xfrm>
        </p:spPr>
        <p:txBody>
          <a:bodyPr>
            <a:normAutofit/>
          </a:bodyPr>
          <a:lstStyle/>
          <a:p>
            <a:pPr algn="l"/>
            <a:r>
              <a:rPr lang="en-US" kern="1200" dirty="0">
                <a:solidFill>
                  <a:srgbClr val="3B4F57"/>
                </a:solidFill>
              </a:rPr>
              <a:t>Conceptual Framework</a:t>
            </a:r>
            <a:endParaRPr lang="en-US" dirty="0"/>
          </a:p>
        </p:txBody>
      </p:sp>
      <p:sp>
        <p:nvSpPr>
          <p:cNvPr id="5" name="Content Placeholder 4"/>
          <p:cNvSpPr>
            <a:spLocks noGrp="1"/>
          </p:cNvSpPr>
          <p:nvPr>
            <p:ph sz="half" idx="1"/>
          </p:nvPr>
        </p:nvSpPr>
        <p:spPr>
          <a:xfrm>
            <a:off x="959370" y="1752601"/>
            <a:ext cx="5060430" cy="4114800"/>
          </a:xfrm>
        </p:spPr>
        <p:txBody>
          <a:bodyPr>
            <a:normAutofit lnSpcReduction="10000"/>
          </a:bodyPr>
          <a:lstStyle/>
          <a:p>
            <a:r>
              <a:rPr lang="en-US" dirty="0"/>
              <a:t>A conceptual framework for communities</a:t>
            </a:r>
          </a:p>
          <a:p>
            <a:r>
              <a:rPr lang="en-US" dirty="0"/>
              <a:t>For considering interface between criminal justice and behavioral health systems</a:t>
            </a:r>
          </a:p>
          <a:p>
            <a:r>
              <a:rPr lang="en-US" dirty="0"/>
              <a:t>An organizing tool</a:t>
            </a:r>
          </a:p>
        </p:txBody>
      </p:sp>
      <p:pic>
        <p:nvPicPr>
          <p:cNvPr id="7" name="Content Placeholder 6" descr="munetzgriffin.jpg"/>
          <p:cNvPicPr>
            <a:picLocks noGrp="1" noChangeAspect="1"/>
          </p:cNvPicPr>
          <p:nvPr>
            <p:ph sz="half" idx="2"/>
          </p:nvPr>
        </p:nvPicPr>
        <p:blipFill>
          <a:blip r:embed="rId3" cstate="print">
            <a:duotone>
              <a:prstClr val="black"/>
              <a:srgbClr val="D9C3A5">
                <a:tint val="50000"/>
                <a:satMod val="180000"/>
              </a:srgbClr>
            </a:duotone>
          </a:blip>
          <a:stretch>
            <a:fillRect/>
          </a:stretch>
        </p:blipFill>
        <p:spPr>
          <a:xfrm>
            <a:off x="6095999" y="1429517"/>
            <a:ext cx="2955757" cy="3998965"/>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sp>
        <p:nvSpPr>
          <p:cNvPr id="2" name="TextBox 1"/>
          <p:cNvSpPr txBox="1"/>
          <p:nvPr/>
        </p:nvSpPr>
        <p:spPr>
          <a:xfrm>
            <a:off x="1097581" y="6153699"/>
            <a:ext cx="6606296" cy="584775"/>
          </a:xfrm>
          <a:prstGeom prst="rect">
            <a:avLst/>
          </a:prstGeom>
          <a:noFill/>
        </p:spPr>
        <p:txBody>
          <a:bodyPr wrap="none" rtlCol="0">
            <a:spAutoFit/>
          </a:bodyPr>
          <a:lstStyle/>
          <a:p>
            <a:pPr lvl="0" algn="ctr">
              <a:buClrTx/>
              <a:defRPr/>
            </a:pPr>
            <a:r>
              <a:rPr lang="en-US" sz="1600" kern="1200" dirty="0" err="1">
                <a:solidFill>
                  <a:srgbClr val="485F69"/>
                </a:solidFill>
                <a:latin typeface="Roboto Light"/>
              </a:rPr>
              <a:t>Munetz</a:t>
            </a:r>
            <a:r>
              <a:rPr lang="en-US" sz="1600" kern="1200" dirty="0">
                <a:solidFill>
                  <a:srgbClr val="485F69"/>
                </a:solidFill>
                <a:latin typeface="Roboto Light"/>
              </a:rPr>
              <a:t> &amp; Griffin 2006; Abreu, Parker, </a:t>
            </a:r>
            <a:r>
              <a:rPr lang="en-US" sz="1600" kern="1200" dirty="0" err="1">
                <a:solidFill>
                  <a:srgbClr val="485F69"/>
                </a:solidFill>
                <a:latin typeface="Roboto Light"/>
              </a:rPr>
              <a:t>Noether</a:t>
            </a:r>
            <a:r>
              <a:rPr lang="en-US" sz="1600" kern="1200" dirty="0">
                <a:solidFill>
                  <a:srgbClr val="485F69"/>
                </a:solidFill>
                <a:latin typeface="Roboto Light"/>
              </a:rPr>
              <a:t>, Steadman, &amp; Case, 2017; </a:t>
            </a:r>
          </a:p>
          <a:p>
            <a:pPr lvl="0" algn="ctr">
              <a:buClrTx/>
              <a:defRPr/>
            </a:pPr>
            <a:r>
              <a:rPr lang="en-US" sz="1600" kern="1200" dirty="0">
                <a:solidFill>
                  <a:srgbClr val="485F69"/>
                </a:solidFill>
                <a:latin typeface="Roboto Light"/>
              </a:rPr>
              <a:t>Griffin, et al, eds. 2015</a:t>
            </a:r>
          </a:p>
        </p:txBody>
      </p:sp>
      <p:pic>
        <p:nvPicPr>
          <p:cNvPr id="3" name="Picture 2">
            <a:extLst>
              <a:ext uri="{FF2B5EF4-FFF2-40B4-BE49-F238E27FC236}">
                <a16:creationId xmlns:a16="http://schemas.microsoft.com/office/drawing/2014/main" id="{6B5276ED-E8D6-43F9-BF12-2A972CDDCAC2}"/>
              </a:ext>
            </a:extLst>
          </p:cNvPr>
          <p:cNvPicPr>
            <a:picLocks noChangeAspect="1"/>
          </p:cNvPicPr>
          <p:nvPr/>
        </p:nvPicPr>
        <p:blipFill>
          <a:blip r:embed="rId4"/>
          <a:stretch>
            <a:fillRect/>
          </a:stretch>
        </p:blipFill>
        <p:spPr>
          <a:xfrm>
            <a:off x="8304949" y="383133"/>
            <a:ext cx="2955758" cy="4436189"/>
          </a:xfrm>
          <a:prstGeom prst="rect">
            <a:avLst/>
          </a:prstGeom>
          <a:effectLst>
            <a:outerShdw blurRad="50800" dist="38100" dir="2700000" algn="tl" rotWithShape="0">
              <a:prstClr val="black">
                <a:alpha val="40000"/>
              </a:prstClr>
            </a:outerShdw>
          </a:effectLst>
          <a:scene3d>
            <a:camera prst="perspectiveHeroicExtremeLeftFacing">
              <a:rot lat="487347" lon="600000" rev="21425485"/>
            </a:camera>
            <a:lightRig rig="threePt" dir="t"/>
          </a:scene3d>
        </p:spPr>
      </p:pic>
      <p:pic>
        <p:nvPicPr>
          <p:cNvPr id="9" name="Picture 8" descr="9780199826759"/>
          <p:cNvPicPr/>
          <p:nvPr/>
        </p:nvPicPr>
        <p:blipFill>
          <a:blip r:embed="rId5">
            <a:extLst>
              <a:ext uri="{28A0092B-C50C-407E-A947-70E740481C1C}">
                <a14:useLocalDpi xmlns:a14="http://schemas.microsoft.com/office/drawing/2010/main" val="0"/>
              </a:ext>
            </a:extLst>
          </a:blip>
          <a:srcRect/>
          <a:stretch>
            <a:fillRect/>
          </a:stretch>
        </p:blipFill>
        <p:spPr bwMode="auto">
          <a:xfrm>
            <a:off x="9114980" y="2510729"/>
            <a:ext cx="2955758" cy="3300394"/>
          </a:xfrm>
          <a:prstGeom prst="rect">
            <a:avLst/>
          </a:prstGeom>
          <a:noFill/>
          <a:ln>
            <a:noFill/>
          </a:ln>
          <a:scene3d>
            <a:camera prst="perspectiveContrastingLeftFacing">
              <a:rot lat="623785" lon="1800000" rev="21386789"/>
            </a:camera>
            <a:lightRig rig="threePt" dir="t"/>
          </a:scene3d>
          <a:sp3d>
            <a:bevelT prst="angle"/>
          </a:sp3d>
        </p:spPr>
      </p:pic>
      <p:pic>
        <p:nvPicPr>
          <p:cNvPr id="10" name="Picture 9">
            <a:extLst>
              <a:ext uri="{FF2B5EF4-FFF2-40B4-BE49-F238E27FC236}">
                <a16:creationId xmlns:a16="http://schemas.microsoft.com/office/drawing/2014/main" id="{6AFB0A1F-277D-8E44-B09A-0128F9C1DBB8}"/>
              </a:ext>
            </a:extLst>
          </p:cNvPr>
          <p:cNvPicPr>
            <a:picLocks noChangeAspect="1"/>
          </p:cNvPicPr>
          <p:nvPr/>
        </p:nvPicPr>
        <p:blipFill>
          <a:blip r:embed="rId6"/>
          <a:stretch>
            <a:fillRect/>
          </a:stretch>
        </p:blipFill>
        <p:spPr>
          <a:xfrm>
            <a:off x="0" y="0"/>
            <a:ext cx="809329" cy="6858000"/>
          </a:xfrm>
          <a:prstGeom prst="rect">
            <a:avLst/>
          </a:prstGeom>
        </p:spPr>
      </p:pic>
      <p:pic>
        <p:nvPicPr>
          <p:cNvPr id="11" name="Picture 10">
            <a:extLst>
              <a:ext uri="{FF2B5EF4-FFF2-40B4-BE49-F238E27FC236}">
                <a16:creationId xmlns:a16="http://schemas.microsoft.com/office/drawing/2014/main" id="{E4C025DB-D4C4-354F-9787-5714B6873FA4}"/>
              </a:ext>
            </a:extLst>
          </p:cNvPr>
          <p:cNvPicPr>
            <a:picLocks noChangeAspect="1"/>
          </p:cNvPicPr>
          <p:nvPr/>
        </p:nvPicPr>
        <p:blipFill>
          <a:blip r:embed="rId7"/>
          <a:stretch>
            <a:fillRect/>
          </a:stretch>
        </p:blipFill>
        <p:spPr>
          <a:xfrm>
            <a:off x="220746" y="6238179"/>
            <a:ext cx="367836" cy="415814"/>
          </a:xfrm>
          <a:prstGeom prst="rect">
            <a:avLst/>
          </a:prstGeom>
        </p:spPr>
      </p:pic>
    </p:spTree>
    <p:extLst>
      <p:ext uri="{BB962C8B-B14F-4D97-AF65-F5344CB8AC3E}">
        <p14:creationId xmlns:p14="http://schemas.microsoft.com/office/powerpoint/2010/main" val="73187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777" y="532697"/>
            <a:ext cx="10515600" cy="1027608"/>
          </a:xfrm>
          <a:prstGeom prst="rect">
            <a:avLst/>
          </a:prstGeom>
        </p:spPr>
        <p:txBody>
          <a:bodyPr/>
          <a:lstStyle>
            <a:lvl1pPr algn="l" defTabSz="914400" rtl="0" eaLnBrk="1" latinLnBrk="0" hangingPunct="1">
              <a:lnSpc>
                <a:spcPct val="90000"/>
              </a:lnSpc>
              <a:spcBef>
                <a:spcPct val="0"/>
              </a:spcBef>
              <a:buNone/>
              <a:defRPr sz="4400" kern="1200">
                <a:solidFill>
                  <a:srgbClr val="3B4F57"/>
                </a:solidFill>
                <a:latin typeface="Arial" panose="020B0604020202020204" pitchFamily="34" charset="0"/>
                <a:ea typeface="Roboto" panose="02000000000000000000" pitchFamily="2" charset="0"/>
                <a:cs typeface="Arial" panose="020B0604020202020204" pitchFamily="34" charset="0"/>
              </a:defRPr>
            </a:lvl1pPr>
          </a:lstStyle>
          <a:p>
            <a:r>
              <a:rPr lang="en-US" dirty="0"/>
              <a:t>Sequential Intercept Model</a:t>
            </a:r>
            <a:endParaRPr lang="en-US" dirty="0">
              <a:solidFill>
                <a:schemeClr val="bg2">
                  <a:lumMod val="25000"/>
                </a:schemeClr>
              </a:solidFill>
            </a:endParaRPr>
          </a:p>
        </p:txBody>
      </p:sp>
      <p:pic>
        <p:nvPicPr>
          <p:cNvPr id="7" name="Picture 6">
            <a:extLst>
              <a:ext uri="{FF2B5EF4-FFF2-40B4-BE49-F238E27FC236}">
                <a16:creationId xmlns:a16="http://schemas.microsoft.com/office/drawing/2014/main" id="{1729AE75-4F7B-4A69-B74B-C064D9B995B9}"/>
              </a:ext>
            </a:extLst>
          </p:cNvPr>
          <p:cNvPicPr>
            <a:picLocks noChangeAspect="1"/>
          </p:cNvPicPr>
          <p:nvPr/>
        </p:nvPicPr>
        <p:blipFill rotWithShape="1">
          <a:blip r:embed="rId3">
            <a:extLst>
              <a:ext uri="{28A0092B-C50C-407E-A947-70E740481C1C}">
                <a14:useLocalDpi xmlns:a14="http://schemas.microsoft.com/office/drawing/2010/main" val="0"/>
              </a:ext>
            </a:extLst>
          </a:blip>
          <a:srcRect t="15486"/>
          <a:stretch/>
        </p:blipFill>
        <p:spPr>
          <a:xfrm>
            <a:off x="931777" y="2065283"/>
            <a:ext cx="11231644" cy="3358059"/>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BDF2D965-5ECE-C740-8865-62E6434A6B79}"/>
              </a:ext>
            </a:extLst>
          </p:cNvPr>
          <p:cNvPicPr>
            <a:picLocks noChangeAspect="1"/>
          </p:cNvPicPr>
          <p:nvPr/>
        </p:nvPicPr>
        <p:blipFill>
          <a:blip r:embed="rId4"/>
          <a:stretch>
            <a:fillRect/>
          </a:stretch>
        </p:blipFill>
        <p:spPr>
          <a:xfrm>
            <a:off x="8956217" y="5828138"/>
            <a:ext cx="2769781" cy="1030616"/>
          </a:xfrm>
          <a:prstGeom prst="rect">
            <a:avLst/>
          </a:prstGeom>
        </p:spPr>
      </p:pic>
      <p:pic>
        <p:nvPicPr>
          <p:cNvPr id="6" name="Picture 5">
            <a:extLst>
              <a:ext uri="{FF2B5EF4-FFF2-40B4-BE49-F238E27FC236}">
                <a16:creationId xmlns:a16="http://schemas.microsoft.com/office/drawing/2014/main" id="{FC3B7381-6172-5044-9A7D-7752A4634972}"/>
              </a:ext>
            </a:extLst>
          </p:cNvPr>
          <p:cNvPicPr>
            <a:picLocks noChangeAspect="1"/>
          </p:cNvPicPr>
          <p:nvPr/>
        </p:nvPicPr>
        <p:blipFill>
          <a:blip r:embed="rId5"/>
          <a:stretch>
            <a:fillRect/>
          </a:stretch>
        </p:blipFill>
        <p:spPr>
          <a:xfrm>
            <a:off x="0" y="0"/>
            <a:ext cx="809329" cy="6858000"/>
          </a:xfrm>
          <a:prstGeom prst="rect">
            <a:avLst/>
          </a:prstGeom>
        </p:spPr>
      </p:pic>
      <p:pic>
        <p:nvPicPr>
          <p:cNvPr id="3" name="Picture 2">
            <a:extLst>
              <a:ext uri="{FF2B5EF4-FFF2-40B4-BE49-F238E27FC236}">
                <a16:creationId xmlns:a16="http://schemas.microsoft.com/office/drawing/2014/main" id="{719E33A9-722A-CE41-ADEE-005B31FA2A5B}"/>
              </a:ext>
            </a:extLst>
          </p:cNvPr>
          <p:cNvPicPr>
            <a:picLocks noChangeAspect="1"/>
          </p:cNvPicPr>
          <p:nvPr/>
        </p:nvPicPr>
        <p:blipFill>
          <a:blip r:embed="rId6"/>
          <a:stretch>
            <a:fillRect/>
          </a:stretch>
        </p:blipFill>
        <p:spPr>
          <a:xfrm>
            <a:off x="229936" y="6290282"/>
            <a:ext cx="349456" cy="367848"/>
          </a:xfrm>
          <a:prstGeom prst="rect">
            <a:avLst/>
          </a:prstGeom>
        </p:spPr>
      </p:pic>
    </p:spTree>
    <p:extLst>
      <p:ext uri="{BB962C8B-B14F-4D97-AF65-F5344CB8AC3E}">
        <p14:creationId xmlns:p14="http://schemas.microsoft.com/office/powerpoint/2010/main" val="408504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777" y="532697"/>
            <a:ext cx="10515600" cy="1027608"/>
          </a:xfrm>
          <a:prstGeom prst="rect">
            <a:avLst/>
          </a:prstGeom>
        </p:spPr>
        <p:txBody>
          <a:bodyPr/>
          <a:lstStyle>
            <a:lvl1pPr algn="l" defTabSz="914400" rtl="0" eaLnBrk="1" latinLnBrk="0" hangingPunct="1">
              <a:lnSpc>
                <a:spcPct val="90000"/>
              </a:lnSpc>
              <a:spcBef>
                <a:spcPct val="0"/>
              </a:spcBef>
              <a:buNone/>
              <a:defRPr sz="4400" kern="1200">
                <a:solidFill>
                  <a:srgbClr val="3B4F57"/>
                </a:solidFill>
                <a:latin typeface="Arial" panose="020B0604020202020204" pitchFamily="34" charset="0"/>
                <a:ea typeface="Roboto" panose="02000000000000000000" pitchFamily="2" charset="0"/>
                <a:cs typeface="Arial" panose="020B0604020202020204" pitchFamily="34" charset="0"/>
              </a:defRPr>
            </a:lvl1pPr>
          </a:lstStyle>
          <a:p>
            <a:r>
              <a:rPr lang="en-US" dirty="0"/>
              <a:t>Diversion Equation in Intercepts 0/1</a:t>
            </a:r>
            <a:endParaRPr lang="en-US" dirty="0">
              <a:solidFill>
                <a:schemeClr val="bg2">
                  <a:lumMod val="25000"/>
                </a:schemeClr>
              </a:solidFill>
            </a:endParaRPr>
          </a:p>
        </p:txBody>
      </p:sp>
      <p:pic>
        <p:nvPicPr>
          <p:cNvPr id="5" name="Picture 4" descr="Logo&#10;&#10;Description automatically generated with medium confidence">
            <a:extLst>
              <a:ext uri="{FF2B5EF4-FFF2-40B4-BE49-F238E27FC236}">
                <a16:creationId xmlns:a16="http://schemas.microsoft.com/office/drawing/2014/main" id="{BDF2D965-5ECE-C740-8865-62E6434A6B79}"/>
              </a:ext>
            </a:extLst>
          </p:cNvPr>
          <p:cNvPicPr>
            <a:picLocks noChangeAspect="1"/>
          </p:cNvPicPr>
          <p:nvPr/>
        </p:nvPicPr>
        <p:blipFill>
          <a:blip r:embed="rId3"/>
          <a:stretch>
            <a:fillRect/>
          </a:stretch>
        </p:blipFill>
        <p:spPr>
          <a:xfrm>
            <a:off x="8956217" y="5828138"/>
            <a:ext cx="2769781" cy="1030616"/>
          </a:xfrm>
          <a:prstGeom prst="rect">
            <a:avLst/>
          </a:prstGeom>
        </p:spPr>
      </p:pic>
      <p:pic>
        <p:nvPicPr>
          <p:cNvPr id="6" name="Picture 5">
            <a:extLst>
              <a:ext uri="{FF2B5EF4-FFF2-40B4-BE49-F238E27FC236}">
                <a16:creationId xmlns:a16="http://schemas.microsoft.com/office/drawing/2014/main" id="{FC3B7381-6172-5044-9A7D-7752A4634972}"/>
              </a:ext>
            </a:extLst>
          </p:cNvPr>
          <p:cNvPicPr>
            <a:picLocks noChangeAspect="1"/>
          </p:cNvPicPr>
          <p:nvPr/>
        </p:nvPicPr>
        <p:blipFill>
          <a:blip r:embed="rId4"/>
          <a:stretch>
            <a:fillRect/>
          </a:stretch>
        </p:blipFill>
        <p:spPr>
          <a:xfrm>
            <a:off x="0" y="0"/>
            <a:ext cx="809329" cy="6858000"/>
          </a:xfrm>
          <a:prstGeom prst="rect">
            <a:avLst/>
          </a:prstGeom>
        </p:spPr>
      </p:pic>
      <p:pic>
        <p:nvPicPr>
          <p:cNvPr id="8" name="Picture 7">
            <a:extLst>
              <a:ext uri="{FF2B5EF4-FFF2-40B4-BE49-F238E27FC236}">
                <a16:creationId xmlns:a16="http://schemas.microsoft.com/office/drawing/2014/main" id="{DDAA50DA-E307-7E4F-9205-902A3A333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77" y="1356250"/>
            <a:ext cx="10838936" cy="4675943"/>
          </a:xfrm>
          <a:prstGeom prst="rect">
            <a:avLst/>
          </a:prstGeom>
        </p:spPr>
      </p:pic>
      <p:pic>
        <p:nvPicPr>
          <p:cNvPr id="9" name="Picture 8">
            <a:extLst>
              <a:ext uri="{FF2B5EF4-FFF2-40B4-BE49-F238E27FC236}">
                <a16:creationId xmlns:a16="http://schemas.microsoft.com/office/drawing/2014/main" id="{FAF9364C-15E9-704E-BA0F-57812D423B3A}"/>
              </a:ext>
            </a:extLst>
          </p:cNvPr>
          <p:cNvPicPr>
            <a:picLocks noChangeAspect="1"/>
          </p:cNvPicPr>
          <p:nvPr/>
        </p:nvPicPr>
        <p:blipFill>
          <a:blip r:embed="rId6"/>
          <a:stretch>
            <a:fillRect/>
          </a:stretch>
        </p:blipFill>
        <p:spPr>
          <a:xfrm>
            <a:off x="167404" y="6294267"/>
            <a:ext cx="374856" cy="428407"/>
          </a:xfrm>
          <a:prstGeom prst="rect">
            <a:avLst/>
          </a:prstGeom>
        </p:spPr>
      </p:pic>
    </p:spTree>
    <p:extLst>
      <p:ext uri="{BB962C8B-B14F-4D97-AF65-F5344CB8AC3E}">
        <p14:creationId xmlns:p14="http://schemas.microsoft.com/office/powerpoint/2010/main" val="3403134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277"/>
        <p:cNvGrpSpPr/>
        <p:nvPr/>
      </p:nvGrpSpPr>
      <p:grpSpPr>
        <a:xfrm>
          <a:off x="0" y="0"/>
          <a:ext cx="0" cy="0"/>
          <a:chOff x="0" y="0"/>
          <a:chExt cx="0" cy="0"/>
        </a:xfrm>
      </p:grpSpPr>
      <p:sp>
        <p:nvSpPr>
          <p:cNvPr id="278" name="Google Shape;278;p2"/>
          <p:cNvSpPr txBox="1">
            <a:spLocks noGrp="1"/>
          </p:cNvSpPr>
          <p:nvPr>
            <p:ph type="ctrTitle"/>
          </p:nvPr>
        </p:nvSpPr>
        <p:spPr>
          <a:xfrm>
            <a:off x="1156537" y="1415256"/>
            <a:ext cx="9878926" cy="141183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b="1">
                <a:latin typeface="Arial"/>
                <a:ea typeface="Arial"/>
                <a:cs typeface="Arial"/>
                <a:sym typeface="Arial"/>
              </a:rPr>
              <a:t>TAKING THE CALL CONFERENCE</a:t>
            </a:r>
            <a:br>
              <a:rPr lang="en-US" b="1">
                <a:latin typeface="Arial"/>
                <a:ea typeface="Arial"/>
                <a:cs typeface="Arial"/>
                <a:sym typeface="Arial"/>
              </a:rPr>
            </a:br>
            <a:r>
              <a:rPr lang="en-US" sz="4400" b="1">
                <a:latin typeface="Arial"/>
                <a:ea typeface="Arial"/>
                <a:cs typeface="Arial"/>
                <a:sym typeface="Arial"/>
              </a:rPr>
              <a:t>CO-RESPONDERS</a:t>
            </a:r>
            <a:endParaRPr/>
          </a:p>
        </p:txBody>
      </p:sp>
      <p:sp>
        <p:nvSpPr>
          <p:cNvPr id="279" name="Google Shape;279;p2"/>
          <p:cNvSpPr txBox="1">
            <a:spLocks noGrp="1"/>
          </p:cNvSpPr>
          <p:nvPr>
            <p:ph type="subTitle" idx="1"/>
          </p:nvPr>
        </p:nvSpPr>
        <p:spPr>
          <a:xfrm>
            <a:off x="1751012" y="3429000"/>
            <a:ext cx="8689976" cy="1671014"/>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SzPts val="2800"/>
              <a:buNone/>
            </a:pPr>
            <a:r>
              <a:rPr lang="en-US" sz="2800" cap="none">
                <a:solidFill>
                  <a:schemeClr val="dk1"/>
                </a:solidFill>
                <a:latin typeface="Arial"/>
                <a:ea typeface="Arial"/>
                <a:cs typeface="Arial"/>
                <a:sym typeface="Arial"/>
              </a:rPr>
              <a:t>Jan Tokumoto, COO, Frontier Behavioral Health</a:t>
            </a:r>
            <a:endParaRPr/>
          </a:p>
          <a:p>
            <a:pPr marL="0" lvl="0" indent="0" algn="ctr" rtl="0">
              <a:lnSpc>
                <a:spcPct val="120000"/>
              </a:lnSpc>
              <a:spcBef>
                <a:spcPts val="1000"/>
              </a:spcBef>
              <a:spcAft>
                <a:spcPts val="0"/>
              </a:spcAft>
              <a:buSzPts val="2800"/>
              <a:buNone/>
            </a:pPr>
            <a:r>
              <a:rPr lang="en-US" sz="2800" cap="none">
                <a:solidFill>
                  <a:schemeClr val="dk1"/>
                </a:solidFill>
                <a:latin typeface="Arial"/>
                <a:ea typeface="Arial"/>
                <a:cs typeface="Arial"/>
                <a:sym typeface="Arial"/>
              </a:rPr>
              <a:t>Sgt. Jay Kernkamp, Spokane Police Department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283"/>
        <p:cNvGrpSpPr/>
        <p:nvPr/>
      </p:nvGrpSpPr>
      <p:grpSpPr>
        <a:xfrm>
          <a:off x="0" y="0"/>
          <a:ext cx="0" cy="0"/>
          <a:chOff x="0" y="0"/>
          <a:chExt cx="0" cy="0"/>
        </a:xfrm>
      </p:grpSpPr>
      <p:sp>
        <p:nvSpPr>
          <p:cNvPr id="284" name="Google Shape;284;p3"/>
          <p:cNvSpPr txBox="1"/>
          <p:nvPr/>
        </p:nvSpPr>
        <p:spPr>
          <a:xfrm>
            <a:off x="1066174" y="770917"/>
            <a:ext cx="10364451" cy="159617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TRUEBLOOD V. WASHINGTON STATE </a:t>
            </a:r>
            <a:br>
              <a:rPr lang="en-US" sz="3600" b="1" i="0" u="none" strike="noStrike" cap="none">
                <a:solidFill>
                  <a:srgbClr val="000000"/>
                </a:solidFill>
                <a:latin typeface="Arial"/>
                <a:ea typeface="Arial"/>
                <a:cs typeface="Arial"/>
                <a:sym typeface="Arial"/>
              </a:rPr>
            </a:br>
            <a:r>
              <a:rPr lang="en-US" sz="3600" b="1" i="0" u="none" strike="noStrike" cap="none">
                <a:solidFill>
                  <a:srgbClr val="000000"/>
                </a:solidFill>
                <a:latin typeface="Arial"/>
                <a:ea typeface="Arial"/>
                <a:cs typeface="Arial"/>
                <a:sym typeface="Arial"/>
              </a:rPr>
              <a:t>DEPARTMENT OF SOCIAL AND HEALTH SERVICES</a:t>
            </a:r>
            <a:endParaRPr/>
          </a:p>
        </p:txBody>
      </p:sp>
      <p:sp>
        <p:nvSpPr>
          <p:cNvPr id="285" name="Google Shape;285;p3"/>
          <p:cNvSpPr txBox="1"/>
          <p:nvPr/>
        </p:nvSpPr>
        <p:spPr>
          <a:xfrm>
            <a:off x="914087" y="2544374"/>
            <a:ext cx="10363826" cy="4248312"/>
          </a:xfrm>
          <a:prstGeom prst="rect">
            <a:avLst/>
          </a:prstGeom>
          <a:noFill/>
          <a:ln>
            <a:noFill/>
          </a:ln>
        </p:spPr>
        <p:txBody>
          <a:bodyPr spcFirstLastPara="1" wrap="square" lIns="91425" tIns="45700" rIns="91425" bIns="45700" anchor="t" anchorCtr="0">
            <a:normAutofit fontScale="70000" lnSpcReduction="20000"/>
          </a:bodyPr>
          <a:lstStyle/>
          <a:p>
            <a:pPr marL="228600" marR="0" lvl="0" indent="-228600" algn="l" rtl="0">
              <a:lnSpc>
                <a:spcPct val="120000"/>
              </a:lnSpc>
              <a:spcBef>
                <a:spcPts val="0"/>
              </a:spcBef>
              <a:spcAft>
                <a:spcPts val="0"/>
              </a:spcAft>
              <a:buClr>
                <a:srgbClr val="000000"/>
              </a:buClr>
              <a:buSzPct val="100000"/>
              <a:buFont typeface="Arial"/>
              <a:buChar char="•"/>
            </a:pPr>
            <a:r>
              <a:rPr lang="en-US" sz="3200" b="0" i="0" u="none" strike="noStrike" cap="none">
                <a:solidFill>
                  <a:schemeClr val="dk1"/>
                </a:solidFill>
                <a:latin typeface="Arial"/>
                <a:ea typeface="Arial"/>
                <a:cs typeface="Arial"/>
                <a:sym typeface="Arial"/>
              </a:rPr>
              <a:t>Trueblood is a federal court case regarding the constitutional rights of a class of individuals with disabilities facing prolonged detention in jail awaiting court order competency services by the DSHS ("class members").</a:t>
            </a:r>
            <a:endParaRPr sz="3200" b="0" i="0" u="none" strike="noStrike" cap="none">
              <a:solidFill>
                <a:schemeClr val="dk1"/>
              </a:solidFill>
              <a:latin typeface="Arial"/>
              <a:ea typeface="Arial"/>
              <a:cs typeface="Arial"/>
              <a:sym typeface="Arial"/>
            </a:endParaRPr>
          </a:p>
          <a:p>
            <a:pPr marL="228600" marR="0" lvl="0" indent="-228600" algn="l" rtl="0">
              <a:lnSpc>
                <a:spcPct val="120000"/>
              </a:lnSpc>
              <a:spcBef>
                <a:spcPts val="1000"/>
              </a:spcBef>
              <a:spcAft>
                <a:spcPts val="0"/>
              </a:spcAft>
              <a:buClr>
                <a:srgbClr val="000000"/>
              </a:buClr>
              <a:buSzPct val="100000"/>
              <a:buFont typeface="Arial"/>
              <a:buChar char="•"/>
            </a:pPr>
            <a:r>
              <a:rPr lang="en-US" sz="3200" b="0" i="0" u="none" strike="noStrike" cap="none">
                <a:solidFill>
                  <a:schemeClr val="dk1"/>
                </a:solidFill>
                <a:latin typeface="Arial"/>
                <a:ea typeface="Arial"/>
                <a:cs typeface="Arial"/>
                <a:sym typeface="Arial"/>
              </a:rPr>
              <a:t>Trueblood court-ordered the State of Washington to take immediate steps to reduce the length of time individuals are waiting in jail so that no one is waiting more than 7 days for admission to a hospital for competency services or 14 days for fully completed jail-based competency evaluation.</a:t>
            </a:r>
            <a:endParaRPr sz="3200" b="0" i="0" u="none" strike="noStrike" cap="none">
              <a:solidFill>
                <a:schemeClr val="dk1"/>
              </a:solidFill>
              <a:latin typeface="Arial"/>
              <a:ea typeface="Arial"/>
              <a:cs typeface="Arial"/>
              <a:sym typeface="Arial"/>
            </a:endParaRPr>
          </a:p>
          <a:p>
            <a:pPr marL="228600" marR="0" lvl="0" indent="-228600" algn="l" rtl="0">
              <a:lnSpc>
                <a:spcPct val="120000"/>
              </a:lnSpc>
              <a:spcBef>
                <a:spcPts val="1000"/>
              </a:spcBef>
              <a:spcAft>
                <a:spcPts val="0"/>
              </a:spcAft>
              <a:buClr>
                <a:srgbClr val="000000"/>
              </a:buClr>
              <a:buSzPct val="100000"/>
              <a:buFont typeface="Arial"/>
              <a:buChar char="•"/>
            </a:pPr>
            <a:r>
              <a:rPr lang="en-US" sz="3200" b="0" i="0" u="none" strike="noStrike" cap="none">
                <a:solidFill>
                  <a:schemeClr val="dk1"/>
                </a:solidFill>
                <a:latin typeface="Arial"/>
                <a:ea typeface="Arial"/>
                <a:cs typeface="Arial"/>
                <a:sym typeface="Arial"/>
              </a:rPr>
              <a:t>DSHS was unable to comply with the court’s orders resulting in a contempt order with daily fines levied until parties reached settlement of the contempt issue in late 2018.</a:t>
            </a:r>
            <a:endParaRPr sz="3200" b="0" i="0" u="none" strike="noStrike" cap="none">
              <a:solidFill>
                <a:schemeClr val="dk1"/>
              </a:solidFill>
              <a:latin typeface="Arial"/>
              <a:ea typeface="Arial"/>
              <a:cs typeface="Arial"/>
              <a:sym typeface="Arial"/>
            </a:endParaRPr>
          </a:p>
          <a:p>
            <a:pPr marL="0" marR="0" lvl="0" indent="0" algn="l" rtl="0">
              <a:lnSpc>
                <a:spcPct val="120000"/>
              </a:lnSpc>
              <a:spcBef>
                <a:spcPts val="1000"/>
              </a:spcBef>
              <a:spcAft>
                <a:spcPts val="0"/>
              </a:spcAft>
              <a:buClr>
                <a:srgbClr val="000000"/>
              </a:buClr>
              <a:buSzPct val="100000"/>
              <a:buFont typeface="Arial"/>
              <a:buNone/>
            </a:pPr>
            <a:endParaRPr sz="2000" b="0" i="0" u="none" strike="noStrike" cap="non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AAD9F8"/>
            </a:gs>
            <a:gs pos="46000">
              <a:srgbClr val="38A7EE"/>
            </a:gs>
            <a:gs pos="100000">
              <a:srgbClr val="0C659E"/>
            </a:gs>
          </a:gsLst>
          <a:path path="circle">
            <a:fillToRect l="50000" t="50000" r="50000" b="50000"/>
          </a:path>
          <a:tileRect/>
        </a:gradFill>
        <a:effectLst/>
      </p:bgPr>
    </p:bg>
    <p:spTree>
      <p:nvGrpSpPr>
        <p:cNvPr id="1" name="Shape 289"/>
        <p:cNvGrpSpPr/>
        <p:nvPr/>
      </p:nvGrpSpPr>
      <p:grpSpPr>
        <a:xfrm>
          <a:off x="0" y="0"/>
          <a:ext cx="0" cy="0"/>
          <a:chOff x="0" y="0"/>
          <a:chExt cx="0" cy="0"/>
        </a:xfrm>
      </p:grpSpPr>
      <p:sp>
        <p:nvSpPr>
          <p:cNvPr id="290" name="Google Shape;290;p4"/>
          <p:cNvSpPr txBox="1"/>
          <p:nvPr/>
        </p:nvSpPr>
        <p:spPr>
          <a:xfrm>
            <a:off x="1066799" y="671804"/>
            <a:ext cx="10364451" cy="78729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CONTEMPT FINES</a:t>
            </a:r>
            <a:endParaRPr/>
          </a:p>
        </p:txBody>
      </p:sp>
      <p:sp>
        <p:nvSpPr>
          <p:cNvPr id="291" name="Google Shape;291;p4"/>
          <p:cNvSpPr txBox="1"/>
          <p:nvPr/>
        </p:nvSpPr>
        <p:spPr>
          <a:xfrm>
            <a:off x="511628" y="1664373"/>
            <a:ext cx="11168743" cy="501634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For the last four years, contempt fines have been used to fund diversion programs across the state.</a:t>
            </a:r>
            <a:endParaRPr/>
          </a:p>
          <a:p>
            <a:pPr marL="685800" marR="0" lvl="1" indent="-228600" algn="l" rtl="0">
              <a:lnSpc>
                <a:spcPct val="120000"/>
              </a:lnSpc>
              <a:spcBef>
                <a:spcPts val="50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Grant-funded program developed to divert class members out of the criminal legal system and programs better designed to treat class members’ needs</a:t>
            </a:r>
            <a:endParaRPr/>
          </a:p>
          <a:p>
            <a:pPr marL="685800" marR="0" lvl="1" indent="-228600" algn="l" rtl="0">
              <a:lnSpc>
                <a:spcPct val="120000"/>
              </a:lnSpc>
              <a:spcBef>
                <a:spcPts val="50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Four phases to the grant: </a:t>
            </a:r>
            <a:endParaRPr/>
          </a:p>
          <a:p>
            <a:pPr marL="1143000" marR="0" lvl="2" indent="-228600" algn="l" rtl="0">
              <a:lnSpc>
                <a:spcPct val="120000"/>
              </a:lnSpc>
              <a:spcBef>
                <a:spcPts val="50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Phase i and ii: diversion providers focused on intervening with class members during jail booking as well as jail reentry services </a:t>
            </a:r>
            <a:endParaRPr/>
          </a:p>
          <a:p>
            <a:pPr marL="1143000" marR="0" lvl="2" indent="-228600" algn="l" rtl="0">
              <a:lnSpc>
                <a:spcPct val="120000"/>
              </a:lnSpc>
              <a:spcBef>
                <a:spcPts val="50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Phase iii: targeted services to crisis response and community supports </a:t>
            </a:r>
            <a:endParaRPr/>
          </a:p>
          <a:p>
            <a:pPr marL="1143000" marR="0" lvl="2" indent="-228600" algn="l" rtl="0">
              <a:lnSpc>
                <a:spcPct val="120000"/>
              </a:lnSpc>
              <a:spcBef>
                <a:spcPts val="50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Phase iv: recipients are bidding for approximately $20M to provide housing and related residential supports for class members</a:t>
            </a:r>
            <a:endParaRPr/>
          </a:p>
          <a:p>
            <a:pPr marL="0" marR="0" lvl="0" indent="0" algn="l" rtl="0">
              <a:lnSpc>
                <a:spcPct val="120000"/>
              </a:lnSpc>
              <a:spcBef>
                <a:spcPts val="1000"/>
              </a:spcBef>
              <a:spcAft>
                <a:spcPts val="0"/>
              </a:spcAft>
              <a:buClr>
                <a:srgbClr val="000000"/>
              </a:buClr>
              <a:buSzPts val="2000"/>
              <a:buFont typeface="Arial"/>
              <a:buNone/>
            </a:pPr>
            <a:endParaRPr sz="2000" b="0" i="0" u="none" strike="noStrike" cap="none">
              <a:solidFill>
                <a:srgbClr val="000000"/>
              </a:solidFill>
              <a:latin typeface="Twentieth Century"/>
              <a:ea typeface="Twentieth Century"/>
              <a:cs typeface="Twentieth Century"/>
              <a:sym typeface="Twentieth Century"/>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72B7D"/>
      </a:dk2>
      <a:lt2>
        <a:srgbClr val="FFFFFF"/>
      </a:lt2>
      <a:accent1>
        <a:srgbClr val="001E35"/>
      </a:accent1>
      <a:accent2>
        <a:srgbClr val="A7A9AC"/>
      </a:accent2>
      <a:accent3>
        <a:srgbClr val="2CACE3"/>
      </a:accent3>
      <a:accent4>
        <a:srgbClr val="0CB859"/>
      </a:accent4>
      <a:accent5>
        <a:srgbClr val="A44728"/>
      </a:accent5>
      <a:accent6>
        <a:srgbClr val="D81E5B"/>
      </a:accent6>
      <a:hlink>
        <a:srgbClr val="D81E5B"/>
      </a:hlink>
      <a:folHlink>
        <a:srgbClr val="0CB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 WhiteWithNumbers">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1494</Words>
  <Application>Microsoft Macintosh PowerPoint</Application>
  <PresentationFormat>Widescreen</PresentationFormat>
  <Paragraphs>209</Paragraphs>
  <Slides>37</Slides>
  <Notes>36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37</vt:i4>
      </vt:variant>
    </vt:vector>
  </HeadingPairs>
  <TitlesOfParts>
    <vt:vector size="55" baseType="lpstr">
      <vt:lpstr>Noto Sans Symbols</vt:lpstr>
      <vt:lpstr>Montserrat</vt:lpstr>
      <vt:lpstr>Arial</vt:lpstr>
      <vt:lpstr>Courier New</vt:lpstr>
      <vt:lpstr>Verdana</vt:lpstr>
      <vt:lpstr>Source Sans Pro</vt:lpstr>
      <vt:lpstr>Tahoma</vt:lpstr>
      <vt:lpstr>Twentieth Century</vt:lpstr>
      <vt:lpstr>Avenir</vt:lpstr>
      <vt:lpstr>Raleway</vt:lpstr>
      <vt:lpstr>Trebuchet MS</vt:lpstr>
      <vt:lpstr>Open Sans</vt:lpstr>
      <vt:lpstr>Roboto Light</vt:lpstr>
      <vt:lpstr>Calibri</vt:lpstr>
      <vt:lpstr>Office Theme</vt:lpstr>
      <vt:lpstr>Droplet</vt:lpstr>
      <vt:lpstr>simple-light-2</vt:lpstr>
      <vt:lpstr>PP WhiteWithNumbers</vt:lpstr>
      <vt:lpstr>PowerPoint Presentation</vt:lpstr>
      <vt:lpstr>Background and Focus Population</vt:lpstr>
      <vt:lpstr>PowerPoint Presentation</vt:lpstr>
      <vt:lpstr>Conceptual Framework</vt:lpstr>
      <vt:lpstr>PowerPoint Presentation</vt:lpstr>
      <vt:lpstr>PowerPoint Presentation</vt:lpstr>
      <vt:lpstr>TAKING THE CALL CONFERENCE CO-RESPONDERS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911 Triage and  Responder Strategy  Building the Off Ramp: Quality Connections to Care October 21, 2021  </vt:lpstr>
      <vt:lpstr>Foundation for Law Enforcement/Behavioral Health Collaborations</vt:lpstr>
      <vt:lpstr>911 Triage and Responder Strategy</vt:lpstr>
      <vt:lpstr>Current Behavioral Health Crisis Response Continuum Overview</vt:lpstr>
      <vt:lpstr>911 Triage Reforms</vt:lpstr>
      <vt:lpstr>NEW PILOT PROGRAM: Crisis Intervention Responder Team (CIRT) Providing a health-centered police response to people in behavioral health crisis</vt:lpstr>
      <vt:lpstr>PowerPoint Presentation</vt:lpstr>
      <vt:lpstr>Crisis Expansion </vt:lpstr>
      <vt:lpstr>PowerPoint Presentation</vt:lpstr>
      <vt:lpstr>PowerPoint Presentation</vt:lpstr>
      <vt:lpstr>Justice Information Management System (JIMS)</vt:lpstr>
      <vt:lpstr>My Resource Connection</vt:lpstr>
      <vt:lpstr>Brief Jail Mental Health Screen</vt:lpstr>
      <vt:lpstr>Brief Jail Mental Health Screen</vt:lpstr>
      <vt:lpstr>PowerPoint Presentation</vt:lpstr>
      <vt:lpstr>Booking Processes</vt:lpstr>
      <vt:lpstr>Brief Jail Mental Health Screen Process Flow</vt:lpstr>
      <vt:lpstr>Brief Jail Mental Health Screen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Sosland</dc:creator>
  <cp:lastModifiedBy>Ashtan Towles</cp:lastModifiedBy>
  <cp:revision>2</cp:revision>
  <dcterms:created xsi:type="dcterms:W3CDTF">2019-04-10T17:22:04Z</dcterms:created>
  <dcterms:modified xsi:type="dcterms:W3CDTF">2021-10-18T16:05:44Z</dcterms:modified>
</cp:coreProperties>
</file>